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modernComment_102_0.xml" ContentType="application/vnd.ms-powerpoint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omments/modernComment_13C_5F99ED21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9" r:id="rId4"/>
  </p:sldMasterIdLst>
  <p:notesMasterIdLst>
    <p:notesMasterId r:id="rId25"/>
  </p:notesMasterIdLst>
  <p:sldIdLst>
    <p:sldId id="256" r:id="rId5"/>
    <p:sldId id="257" r:id="rId6"/>
    <p:sldId id="258" r:id="rId7"/>
    <p:sldId id="259" r:id="rId8"/>
    <p:sldId id="260" r:id="rId9"/>
    <p:sldId id="293" r:id="rId10"/>
    <p:sldId id="261" r:id="rId11"/>
    <p:sldId id="303" r:id="rId12"/>
    <p:sldId id="307" r:id="rId13"/>
    <p:sldId id="309" r:id="rId14"/>
    <p:sldId id="264" r:id="rId15"/>
    <p:sldId id="288" r:id="rId16"/>
    <p:sldId id="265" r:id="rId17"/>
    <p:sldId id="298" r:id="rId18"/>
    <p:sldId id="262" r:id="rId19"/>
    <p:sldId id="289" r:id="rId20"/>
    <p:sldId id="266" r:id="rId21"/>
    <p:sldId id="322" r:id="rId22"/>
    <p:sldId id="321" r:id="rId23"/>
    <p:sldId id="316" r:id="rId2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249">
          <p15:clr>
            <a:srgbClr val="747775"/>
          </p15:clr>
        </p15:guide>
        <p15:guide id="2" orient="horz" pos="249">
          <p15:clr>
            <a:srgbClr val="747775"/>
          </p15:clr>
        </p15:guide>
        <p15:guide id="3" orient="horz" pos="4071">
          <p15:clr>
            <a:srgbClr val="747775"/>
          </p15:clr>
        </p15:guide>
        <p15:guide id="4" pos="7431">
          <p15:clr>
            <a:srgbClr val="747775"/>
          </p15:clr>
        </p15:guide>
        <p15:guide id="5" pos="3839">
          <p15:clr>
            <a:srgbClr val="747775"/>
          </p15:clr>
        </p15:guide>
        <p15:guide id="6" pos="3715">
          <p15:clr>
            <a:srgbClr val="747775"/>
          </p15:clr>
        </p15:guide>
        <p15:guide id="7" pos="3965">
          <p15:clr>
            <a:srgbClr val="747775"/>
          </p15:clr>
        </p15:guide>
        <p15:guide id="8" pos="5698">
          <p15:clr>
            <a:srgbClr val="747775"/>
          </p15:clr>
        </p15:guide>
        <p15:guide id="9" pos="1982">
          <p15:clr>
            <a:srgbClr val="747775"/>
          </p15:clr>
        </p15:guide>
        <p15:guide id="10" pos="1904">
          <p15:clr>
            <a:srgbClr val="747775"/>
          </p15:clr>
        </p15:guide>
      </p15:sldGuideLst>
    </p:ext>
    <p:ext uri="GoogleSlidesCustomDataVersion2">
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r:id="rId42" roundtripDataSignature="AMtx7mggazRdcGiPQeftImvoPnfWZja0jA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3DA22A9-CD63-6AEE-478B-37BBB6369B1D}" name="Abigail Campbell" initials="AC" userId="S::Abigail.Campbell@churchillfellowship.org::5143ee9f-1956-4d70-a1c4-ac3300c7714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EEC688-6D5D-D10C-4530-721FA6913815}" v="1" dt="2026-04-13T10:40:31.9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pos="249"/>
        <p:guide orient="horz" pos="249"/>
        <p:guide orient="horz" pos="4071"/>
        <p:guide pos="7431"/>
        <p:guide pos="3839"/>
        <p:guide pos="3715"/>
        <p:guide pos="3965"/>
        <p:guide pos="5698"/>
        <p:guide pos="1982"/>
        <p:guide pos="1904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42" Type="http://customschemas.google.com/relationships/presentationmetadata" Target="metadata"/><Relationship Id="rId47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49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sther Visser" userId="S::esther.visser@churchillfellowship.org::7af23334-ef09-47ef-a5df-5f4a2c18cb86" providerId="AD" clId="Web-{71B4CAB4-D63A-43EB-1260-7986891683BF}"/>
    <pc:docChg chg="addSld delSld modSld">
      <pc:chgData name="Esther Visser" userId="S::esther.visser@churchillfellowship.org::7af23334-ef09-47ef-a5df-5f4a2c18cb86" providerId="AD" clId="Web-{71B4CAB4-D63A-43EB-1260-7986891683BF}" dt="2026-04-01T13:57:35.519" v="768" actId="1076"/>
      <pc:docMkLst>
        <pc:docMk/>
      </pc:docMkLst>
      <pc:sldChg chg="addSp delSp modSp">
        <pc:chgData name="Esther Visser" userId="S::esther.visser@churchillfellowship.org::7af23334-ef09-47ef-a5df-5f4a2c18cb86" providerId="AD" clId="Web-{71B4CAB4-D63A-43EB-1260-7986891683BF}" dt="2026-04-01T13:57:35.519" v="768" actId="1076"/>
        <pc:sldMkLst>
          <pc:docMk/>
          <pc:sldMk cId="0" sldId="260"/>
        </pc:sldMkLst>
        <pc:spChg chg="add mod">
          <ac:chgData name="Esther Visser" userId="S::esther.visser@churchillfellowship.org::7af23334-ef09-47ef-a5df-5f4a2c18cb86" providerId="AD" clId="Web-{71B4CAB4-D63A-43EB-1260-7986891683BF}" dt="2026-04-01T13:57:35.519" v="768" actId="1076"/>
          <ac:spMkLst>
            <pc:docMk/>
            <pc:sldMk cId="0" sldId="260"/>
            <ac:spMk id="6" creationId="{4F18C334-7DB4-A8CB-28BB-D9798F0D8336}"/>
          </ac:spMkLst>
        </pc:spChg>
        <pc:picChg chg="add mod ord">
          <ac:chgData name="Esther Visser" userId="S::esther.visser@churchillfellowship.org::7af23334-ef09-47ef-a5df-5f4a2c18cb86" providerId="AD" clId="Web-{71B4CAB4-D63A-43EB-1260-7986891683BF}" dt="2026-04-01T13:53:55.598" v="588"/>
          <ac:picMkLst>
            <pc:docMk/>
            <pc:sldMk cId="0" sldId="260"/>
            <ac:picMk id="4" creationId="{BE74C410-61D0-187B-D560-C49DC91E4081}"/>
          </ac:picMkLst>
        </pc:picChg>
      </pc:sldChg>
      <pc:sldChg chg="addSp delSp modSp">
        <pc:chgData name="Esther Visser" userId="S::esther.visser@churchillfellowship.org::7af23334-ef09-47ef-a5df-5f4a2c18cb86" providerId="AD" clId="Web-{71B4CAB4-D63A-43EB-1260-7986891683BF}" dt="2026-04-01T13:51:04.155" v="512" actId="20577"/>
        <pc:sldMkLst>
          <pc:docMk/>
          <pc:sldMk cId="1970592214" sldId="303"/>
        </pc:sldMkLst>
        <pc:spChg chg="add mod">
          <ac:chgData name="Esther Visser" userId="S::esther.visser@churchillfellowship.org::7af23334-ef09-47ef-a5df-5f4a2c18cb86" providerId="AD" clId="Web-{71B4CAB4-D63A-43EB-1260-7986891683BF}" dt="2026-04-01T13:47:17.120" v="206" actId="1076"/>
          <ac:spMkLst>
            <pc:docMk/>
            <pc:sldMk cId="1970592214" sldId="303"/>
            <ac:spMk id="13" creationId="{AC96AEFD-C298-6F88-F59D-5B7103335CEF}"/>
          </ac:spMkLst>
        </pc:spChg>
        <pc:spChg chg="mod">
          <ac:chgData name="Esther Visser" userId="S::esther.visser@churchillfellowship.org::7af23334-ef09-47ef-a5df-5f4a2c18cb86" providerId="AD" clId="Web-{71B4CAB4-D63A-43EB-1260-7986891683BF}" dt="2026-04-01T13:51:04.155" v="512" actId="20577"/>
          <ac:spMkLst>
            <pc:docMk/>
            <pc:sldMk cId="1970592214" sldId="303"/>
            <ac:spMk id="227" creationId="{5CE29A81-2662-5CA2-7340-30A962D3B117}"/>
          </ac:spMkLst>
        </pc:spChg>
        <pc:picChg chg="add mod ord">
          <ac:chgData name="Esther Visser" userId="S::esther.visser@churchillfellowship.org::7af23334-ef09-47ef-a5df-5f4a2c18cb86" providerId="AD" clId="Web-{71B4CAB4-D63A-43EB-1260-7986891683BF}" dt="2026-04-01T13:47:03.088" v="202"/>
          <ac:picMkLst>
            <pc:docMk/>
            <pc:sldMk cId="1970592214" sldId="303"/>
            <ac:picMk id="10" creationId="{413DF3DD-5332-2977-7374-D73D21560DAC}"/>
          </ac:picMkLst>
        </pc:picChg>
      </pc:sldChg>
      <pc:sldChg chg="modSp">
        <pc:chgData name="Esther Visser" userId="S::esther.visser@churchillfellowship.org::7af23334-ef09-47ef-a5df-5f4a2c18cb86" providerId="AD" clId="Web-{71B4CAB4-D63A-43EB-1260-7986891683BF}" dt="2026-04-01T13:51:13.952" v="516" actId="20577"/>
        <pc:sldMkLst>
          <pc:docMk/>
          <pc:sldMk cId="2996719283" sldId="307"/>
        </pc:sldMkLst>
        <pc:spChg chg="mod">
          <ac:chgData name="Esther Visser" userId="S::esther.visser@churchillfellowship.org::7af23334-ef09-47ef-a5df-5f4a2c18cb86" providerId="AD" clId="Web-{71B4CAB4-D63A-43EB-1260-7986891683BF}" dt="2026-04-01T13:51:13.952" v="516" actId="20577"/>
          <ac:spMkLst>
            <pc:docMk/>
            <pc:sldMk cId="2996719283" sldId="307"/>
            <ac:spMk id="236" creationId="{D58C645C-8154-DE6E-D5CC-488B6D2D52F5}"/>
          </ac:spMkLst>
        </pc:spChg>
      </pc:sldChg>
      <pc:sldChg chg="addSp delSp modSp">
        <pc:chgData name="Esther Visser" userId="S::esther.visser@churchillfellowship.org::7af23334-ef09-47ef-a5df-5f4a2c18cb86" providerId="AD" clId="Web-{71B4CAB4-D63A-43EB-1260-7986891683BF}" dt="2026-04-01T13:52:35.344" v="558"/>
        <pc:sldMkLst>
          <pc:docMk/>
          <pc:sldMk cId="3599891276" sldId="309"/>
        </pc:sldMkLst>
        <pc:spChg chg="mod">
          <ac:chgData name="Esther Visser" userId="S::esther.visser@churchillfellowship.org::7af23334-ef09-47ef-a5df-5f4a2c18cb86" providerId="AD" clId="Web-{71B4CAB4-D63A-43EB-1260-7986891683BF}" dt="2026-04-01T13:52:32.031" v="557" actId="1076"/>
          <ac:spMkLst>
            <pc:docMk/>
            <pc:sldMk cId="3599891276" sldId="309"/>
            <ac:spMk id="8" creationId="{ED10ADF4-D1D5-2166-9812-E0479140F750}"/>
          </ac:spMkLst>
        </pc:spChg>
        <pc:picChg chg="add mod ord">
          <ac:chgData name="Esther Visser" userId="S::esther.visser@churchillfellowship.org::7af23334-ef09-47ef-a5df-5f4a2c18cb86" providerId="AD" clId="Web-{71B4CAB4-D63A-43EB-1260-7986891683BF}" dt="2026-04-01T13:52:35.344" v="558"/>
          <ac:picMkLst>
            <pc:docMk/>
            <pc:sldMk cId="3599891276" sldId="309"/>
            <ac:picMk id="11" creationId="{CD9797E7-3FE3-8A2B-534D-075DB451F6DB}"/>
          </ac:picMkLst>
        </pc:picChg>
      </pc:sldChg>
      <pc:sldChg chg="delSp modSp add replId">
        <pc:chgData name="Esther Visser" userId="S::esther.visser@churchillfellowship.org::7af23334-ef09-47ef-a5df-5f4a2c18cb86" providerId="AD" clId="Web-{71B4CAB4-D63A-43EB-1260-7986891683BF}" dt="2026-04-01T13:32:04.258" v="26" actId="20577"/>
        <pc:sldMkLst>
          <pc:docMk/>
          <pc:sldMk cId="1079169694" sldId="321"/>
        </pc:sldMkLst>
        <pc:spChg chg="mod">
          <ac:chgData name="Esther Visser" userId="S::esther.visser@churchillfellowship.org::7af23334-ef09-47ef-a5df-5f4a2c18cb86" providerId="AD" clId="Web-{71B4CAB4-D63A-43EB-1260-7986891683BF}" dt="2026-04-01T13:32:04.258" v="26" actId="20577"/>
          <ac:spMkLst>
            <pc:docMk/>
            <pc:sldMk cId="1079169694" sldId="321"/>
            <ac:spMk id="226" creationId="{6503A3AE-7F6D-BA45-D1BE-758A1F5C9A3A}"/>
          </ac:spMkLst>
        </pc:spChg>
        <pc:spChg chg="mod">
          <ac:chgData name="Esther Visser" userId="S::esther.visser@churchillfellowship.org::7af23334-ef09-47ef-a5df-5f4a2c18cb86" providerId="AD" clId="Web-{71B4CAB4-D63A-43EB-1260-7986891683BF}" dt="2026-04-01T13:31:59.336" v="25" actId="20577"/>
          <ac:spMkLst>
            <pc:docMk/>
            <pc:sldMk cId="1079169694" sldId="321"/>
            <ac:spMk id="227" creationId="{9E90CC5F-1339-C4DE-F713-FE4A1341FE8A}"/>
          </ac:spMkLst>
        </pc:spChg>
      </pc:sldChg>
    </pc:docChg>
  </pc:docChgLst>
  <pc:docChgLst>
    <pc:chgData name="Esther Visser" userId="S::esther.visser@churchillfellowship.org::7af23334-ef09-47ef-a5df-5f4a2c18cb86" providerId="AD" clId="Web-{531791F7-675D-A9EB-6910-40E3E16D2760}"/>
    <pc:docChg chg="modSld">
      <pc:chgData name="Esther Visser" userId="S::esther.visser@churchillfellowship.org::7af23334-ef09-47ef-a5df-5f4a2c18cb86" providerId="AD" clId="Web-{531791F7-675D-A9EB-6910-40E3E16D2760}" dt="2026-04-02T08:49:36.853" v="4" actId="20577"/>
      <pc:docMkLst>
        <pc:docMk/>
      </pc:docMkLst>
      <pc:sldChg chg="modSp">
        <pc:chgData name="Esther Visser" userId="S::esther.visser@churchillfellowship.org::7af23334-ef09-47ef-a5df-5f4a2c18cb86" providerId="AD" clId="Web-{531791F7-675D-A9EB-6910-40E3E16D2760}" dt="2026-04-02T08:49:36.853" v="4" actId="20577"/>
        <pc:sldMkLst>
          <pc:docMk/>
          <pc:sldMk cId="1316696244" sldId="289"/>
        </pc:sldMkLst>
        <pc:spChg chg="mod">
          <ac:chgData name="Esther Visser" userId="S::esther.visser@churchillfellowship.org::7af23334-ef09-47ef-a5df-5f4a2c18cb86" providerId="AD" clId="Web-{531791F7-675D-A9EB-6910-40E3E16D2760}" dt="2026-04-02T08:49:36.853" v="4" actId="20577"/>
          <ac:spMkLst>
            <pc:docMk/>
            <pc:sldMk cId="1316696244" sldId="289"/>
            <ac:spMk id="322" creationId="{00000000-0000-0000-0000-000000000000}"/>
          </ac:spMkLst>
        </pc:spChg>
      </pc:sldChg>
    </pc:docChg>
  </pc:docChgLst>
  <pc:docChgLst>
    <pc:chgData name="Abigail Campbell" userId="S::abigail.campbell@churchillfellowship.org::5143ee9f-1956-4d70-a1c4-ac3300c7714a" providerId="AD" clId="Web-{811D2E95-B625-8105-4520-CD168D08223D}"/>
    <pc:docChg chg="modSld">
      <pc:chgData name="Abigail Campbell" userId="S::abigail.campbell@churchillfellowship.org::5143ee9f-1956-4d70-a1c4-ac3300c7714a" providerId="AD" clId="Web-{811D2E95-B625-8105-4520-CD168D08223D}" dt="2026-04-09T10:53:36.820" v="72" actId="1076"/>
      <pc:docMkLst>
        <pc:docMk/>
      </pc:docMkLst>
      <pc:sldChg chg="modSp">
        <pc:chgData name="Abigail Campbell" userId="S::abigail.campbell@churchillfellowship.org::5143ee9f-1956-4d70-a1c4-ac3300c7714a" providerId="AD" clId="Web-{811D2E95-B625-8105-4520-CD168D08223D}" dt="2026-04-09T08:23:10.501" v="22" actId="20577"/>
        <pc:sldMkLst>
          <pc:docMk/>
          <pc:sldMk cId="1970592214" sldId="303"/>
        </pc:sldMkLst>
        <pc:spChg chg="mod">
          <ac:chgData name="Abigail Campbell" userId="S::abigail.campbell@churchillfellowship.org::5143ee9f-1956-4d70-a1c4-ac3300c7714a" providerId="AD" clId="Web-{811D2E95-B625-8105-4520-CD168D08223D}" dt="2026-04-09T08:23:10.501" v="22" actId="20577"/>
          <ac:spMkLst>
            <pc:docMk/>
            <pc:sldMk cId="1970592214" sldId="303"/>
            <ac:spMk id="226" creationId="{5D9077F8-7475-F092-FFD8-8FB4963ED529}"/>
          </ac:spMkLst>
        </pc:spChg>
        <pc:spChg chg="mod">
          <ac:chgData name="Abigail Campbell" userId="S::abigail.campbell@churchillfellowship.org::5143ee9f-1956-4d70-a1c4-ac3300c7714a" providerId="AD" clId="Web-{811D2E95-B625-8105-4520-CD168D08223D}" dt="2026-04-09T08:22:43.188" v="9" actId="1076"/>
          <ac:spMkLst>
            <pc:docMk/>
            <pc:sldMk cId="1970592214" sldId="303"/>
            <ac:spMk id="227" creationId="{5CE29A81-2662-5CA2-7340-30A962D3B117}"/>
          </ac:spMkLst>
        </pc:spChg>
      </pc:sldChg>
      <pc:sldChg chg="modSp">
        <pc:chgData name="Abigail Campbell" userId="S::abigail.campbell@churchillfellowship.org::5143ee9f-1956-4d70-a1c4-ac3300c7714a" providerId="AD" clId="Web-{811D2E95-B625-8105-4520-CD168D08223D}" dt="2026-04-09T08:24:13.768" v="30" actId="14100"/>
        <pc:sldMkLst>
          <pc:docMk/>
          <pc:sldMk cId="2996719283" sldId="307"/>
        </pc:sldMkLst>
        <pc:spChg chg="mod">
          <ac:chgData name="Abigail Campbell" userId="S::abigail.campbell@churchillfellowship.org::5143ee9f-1956-4d70-a1c4-ac3300c7714a" providerId="AD" clId="Web-{811D2E95-B625-8105-4520-CD168D08223D}" dt="2026-04-09T08:24:13.768" v="30" actId="14100"/>
          <ac:spMkLst>
            <pc:docMk/>
            <pc:sldMk cId="2996719283" sldId="307"/>
            <ac:spMk id="235" creationId="{6F78B968-221C-A0CE-C2B5-2DDCD98086C2}"/>
          </ac:spMkLst>
        </pc:spChg>
      </pc:sldChg>
      <pc:sldChg chg="modSp">
        <pc:chgData name="Abigail Campbell" userId="S::abigail.campbell@churchillfellowship.org::5143ee9f-1956-4d70-a1c4-ac3300c7714a" providerId="AD" clId="Web-{811D2E95-B625-8105-4520-CD168D08223D}" dt="2026-04-09T10:53:36.820" v="72" actId="1076"/>
        <pc:sldMkLst>
          <pc:docMk/>
          <pc:sldMk cId="1079169694" sldId="321"/>
        </pc:sldMkLst>
        <pc:spChg chg="mod">
          <ac:chgData name="Abigail Campbell" userId="S::abigail.campbell@churchillfellowship.org::5143ee9f-1956-4d70-a1c4-ac3300c7714a" providerId="AD" clId="Web-{811D2E95-B625-8105-4520-CD168D08223D}" dt="2026-04-09T10:53:21.397" v="69" actId="14100"/>
          <ac:spMkLst>
            <pc:docMk/>
            <pc:sldMk cId="1079169694" sldId="321"/>
            <ac:spMk id="226" creationId="{6503A3AE-7F6D-BA45-D1BE-758A1F5C9A3A}"/>
          </ac:spMkLst>
        </pc:spChg>
        <pc:spChg chg="mod">
          <ac:chgData name="Abigail Campbell" userId="S::abigail.campbell@churchillfellowship.org::5143ee9f-1956-4d70-a1c4-ac3300c7714a" providerId="AD" clId="Web-{811D2E95-B625-8105-4520-CD168D08223D}" dt="2026-04-09T10:53:36.820" v="72" actId="1076"/>
          <ac:spMkLst>
            <pc:docMk/>
            <pc:sldMk cId="1079169694" sldId="321"/>
            <ac:spMk id="227" creationId="{9E90CC5F-1339-C4DE-F713-FE4A1341FE8A}"/>
          </ac:spMkLst>
        </pc:spChg>
      </pc:sldChg>
    </pc:docChg>
  </pc:docChgLst>
  <pc:docChgLst>
    <pc:chgData name="Abigail Campbell" userId="S::abigail.campbell@churchillfellowship.org::5143ee9f-1956-4d70-a1c4-ac3300c7714a" providerId="AD" clId="Web-{A8EB07A2-DC5A-A471-E5AF-F94A92A700C0}"/>
    <pc:docChg chg="modSld">
      <pc:chgData name="Abigail Campbell" userId="S::abigail.campbell@churchillfellowship.org::5143ee9f-1956-4d70-a1c4-ac3300c7714a" providerId="AD" clId="Web-{A8EB07A2-DC5A-A471-E5AF-F94A92A700C0}" dt="2026-04-02T07:35:59.219" v="186" actId="20577"/>
      <pc:docMkLst>
        <pc:docMk/>
      </pc:docMkLst>
      <pc:sldChg chg="modSp">
        <pc:chgData name="Abigail Campbell" userId="S::abigail.campbell@churchillfellowship.org::5143ee9f-1956-4d70-a1c4-ac3300c7714a" providerId="AD" clId="Web-{A8EB07A2-DC5A-A471-E5AF-F94A92A700C0}" dt="2026-04-02T07:21:33.295" v="4" actId="20577"/>
        <pc:sldMkLst>
          <pc:docMk/>
          <pc:sldMk cId="0" sldId="257"/>
        </pc:sldMkLst>
        <pc:spChg chg="mod">
          <ac:chgData name="Abigail Campbell" userId="S::abigail.campbell@churchillfellowship.org::5143ee9f-1956-4d70-a1c4-ac3300c7714a" providerId="AD" clId="Web-{A8EB07A2-DC5A-A471-E5AF-F94A92A700C0}" dt="2026-04-02T07:21:33.295" v="4" actId="20577"/>
          <ac:spMkLst>
            <pc:docMk/>
            <pc:sldMk cId="0" sldId="257"/>
            <ac:spMk id="199" creationId="{00000000-0000-0000-0000-000000000000}"/>
          </ac:spMkLst>
        </pc:spChg>
      </pc:sldChg>
      <pc:sldChg chg="modSp">
        <pc:chgData name="Abigail Campbell" userId="S::abigail.campbell@churchillfellowship.org::5143ee9f-1956-4d70-a1c4-ac3300c7714a" providerId="AD" clId="Web-{A8EB07A2-DC5A-A471-E5AF-F94A92A700C0}" dt="2026-04-02T07:32:55.514" v="182" actId="1076"/>
        <pc:sldMkLst>
          <pc:docMk/>
          <pc:sldMk cId="0" sldId="258"/>
        </pc:sldMkLst>
        <pc:spChg chg="mod">
          <ac:chgData name="Abigail Campbell" userId="S::abigail.campbell@churchillfellowship.org::5143ee9f-1956-4d70-a1c4-ac3300c7714a" providerId="AD" clId="Web-{A8EB07A2-DC5A-A471-E5AF-F94A92A700C0}" dt="2026-04-02T07:32:46.654" v="181" actId="20577"/>
          <ac:spMkLst>
            <pc:docMk/>
            <pc:sldMk cId="0" sldId="258"/>
            <ac:spMk id="210" creationId="{00000000-0000-0000-0000-000000000000}"/>
          </ac:spMkLst>
        </pc:spChg>
        <pc:picChg chg="mod">
          <ac:chgData name="Abigail Campbell" userId="S::abigail.campbell@churchillfellowship.org::5143ee9f-1956-4d70-a1c4-ac3300c7714a" providerId="AD" clId="Web-{A8EB07A2-DC5A-A471-E5AF-F94A92A700C0}" dt="2026-04-02T07:32:55.514" v="182" actId="1076"/>
          <ac:picMkLst>
            <pc:docMk/>
            <pc:sldMk cId="0" sldId="258"/>
            <ac:picMk id="2" creationId="{385671B6-7C87-7DE8-6C8E-C06259FC0592}"/>
          </ac:picMkLst>
        </pc:picChg>
      </pc:sldChg>
      <pc:sldChg chg="modSp">
        <pc:chgData name="Abigail Campbell" userId="S::abigail.campbell@churchillfellowship.org::5143ee9f-1956-4d70-a1c4-ac3300c7714a" providerId="AD" clId="Web-{A8EB07A2-DC5A-A471-E5AF-F94A92A700C0}" dt="2026-04-02T07:25:13.599" v="43" actId="1076"/>
        <pc:sldMkLst>
          <pc:docMk/>
          <pc:sldMk cId="0" sldId="259"/>
        </pc:sldMkLst>
        <pc:spChg chg="mod">
          <ac:chgData name="Abigail Campbell" userId="S::abigail.campbell@churchillfellowship.org::5143ee9f-1956-4d70-a1c4-ac3300c7714a" providerId="AD" clId="Web-{A8EB07A2-DC5A-A471-E5AF-F94A92A700C0}" dt="2026-04-02T07:25:13.599" v="43" actId="1076"/>
          <ac:spMkLst>
            <pc:docMk/>
            <pc:sldMk cId="0" sldId="259"/>
            <ac:spMk id="218" creationId="{00000000-0000-0000-0000-000000000000}"/>
          </ac:spMkLst>
        </pc:spChg>
      </pc:sldChg>
      <pc:sldChg chg="modSp">
        <pc:chgData name="Abigail Campbell" userId="S::abigail.campbell@churchillfellowship.org::5143ee9f-1956-4d70-a1c4-ac3300c7714a" providerId="AD" clId="Web-{A8EB07A2-DC5A-A471-E5AF-F94A92A700C0}" dt="2026-04-02T07:29:14.182" v="124" actId="20577"/>
        <pc:sldMkLst>
          <pc:docMk/>
          <pc:sldMk cId="0" sldId="265"/>
        </pc:sldMkLst>
        <pc:spChg chg="mod">
          <ac:chgData name="Abigail Campbell" userId="S::abigail.campbell@churchillfellowship.org::5143ee9f-1956-4d70-a1c4-ac3300c7714a" providerId="AD" clId="Web-{A8EB07A2-DC5A-A471-E5AF-F94A92A700C0}" dt="2026-04-02T07:29:14.182" v="124" actId="20577"/>
          <ac:spMkLst>
            <pc:docMk/>
            <pc:sldMk cId="0" sldId="265"/>
            <ac:spMk id="292" creationId="{00000000-0000-0000-0000-000000000000}"/>
          </ac:spMkLst>
        </pc:spChg>
      </pc:sldChg>
      <pc:sldChg chg="modSp">
        <pc:chgData name="Abigail Campbell" userId="S::abigail.campbell@churchillfellowship.org::5143ee9f-1956-4d70-a1c4-ac3300c7714a" providerId="AD" clId="Web-{A8EB07A2-DC5A-A471-E5AF-F94A92A700C0}" dt="2026-04-02T07:30:02.996" v="127" actId="20577"/>
        <pc:sldMkLst>
          <pc:docMk/>
          <pc:sldMk cId="0" sldId="266"/>
        </pc:sldMkLst>
        <pc:spChg chg="mod">
          <ac:chgData name="Abigail Campbell" userId="S::abigail.campbell@churchillfellowship.org::5143ee9f-1956-4d70-a1c4-ac3300c7714a" providerId="AD" clId="Web-{A8EB07A2-DC5A-A471-E5AF-F94A92A700C0}" dt="2026-04-02T07:30:02.996" v="127" actId="20577"/>
          <ac:spMkLst>
            <pc:docMk/>
            <pc:sldMk cId="0" sldId="266"/>
            <ac:spMk id="299" creationId="{00000000-0000-0000-0000-000000000000}"/>
          </ac:spMkLst>
        </pc:spChg>
      </pc:sldChg>
      <pc:sldChg chg="modSp">
        <pc:chgData name="Abigail Campbell" userId="S::abigail.campbell@churchillfellowship.org::5143ee9f-1956-4d70-a1c4-ac3300c7714a" providerId="AD" clId="Web-{A8EB07A2-DC5A-A471-E5AF-F94A92A700C0}" dt="2026-04-02T07:28:19.556" v="72" actId="20577"/>
        <pc:sldMkLst>
          <pc:docMk/>
          <pc:sldMk cId="200126658" sldId="288"/>
        </pc:sldMkLst>
        <pc:spChg chg="mod">
          <ac:chgData name="Abigail Campbell" userId="S::abigail.campbell@churchillfellowship.org::5143ee9f-1956-4d70-a1c4-ac3300c7714a" providerId="AD" clId="Web-{A8EB07A2-DC5A-A471-E5AF-F94A92A700C0}" dt="2026-04-02T07:28:19.556" v="72" actId="20577"/>
          <ac:spMkLst>
            <pc:docMk/>
            <pc:sldMk cId="200126658" sldId="288"/>
            <ac:spMk id="236" creationId="{00000000-0000-0000-0000-000000000000}"/>
          </ac:spMkLst>
        </pc:spChg>
      </pc:sldChg>
      <pc:sldChg chg="modSp">
        <pc:chgData name="Abigail Campbell" userId="S::abigail.campbell@churchillfellowship.org::5143ee9f-1956-4d70-a1c4-ac3300c7714a" providerId="AD" clId="Web-{A8EB07A2-DC5A-A471-E5AF-F94A92A700C0}" dt="2026-04-02T07:35:59.219" v="186" actId="20577"/>
        <pc:sldMkLst>
          <pc:docMk/>
          <pc:sldMk cId="1316696244" sldId="289"/>
        </pc:sldMkLst>
        <pc:spChg chg="mod">
          <ac:chgData name="Abigail Campbell" userId="S::abigail.campbell@churchillfellowship.org::5143ee9f-1956-4d70-a1c4-ac3300c7714a" providerId="AD" clId="Web-{A8EB07A2-DC5A-A471-E5AF-F94A92A700C0}" dt="2026-04-02T07:35:59.219" v="186" actId="20577"/>
          <ac:spMkLst>
            <pc:docMk/>
            <pc:sldMk cId="1316696244" sldId="289"/>
            <ac:spMk id="311" creationId="{00000000-0000-0000-0000-000000000000}"/>
          </ac:spMkLst>
        </pc:spChg>
        <pc:spChg chg="mod">
          <ac:chgData name="Abigail Campbell" userId="S::abigail.campbell@churchillfellowship.org::5143ee9f-1956-4d70-a1c4-ac3300c7714a" providerId="AD" clId="Web-{A8EB07A2-DC5A-A471-E5AF-F94A92A700C0}" dt="2026-04-02T07:35:31.014" v="185" actId="20577"/>
          <ac:spMkLst>
            <pc:docMk/>
            <pc:sldMk cId="1316696244" sldId="289"/>
            <ac:spMk id="319" creationId="{00000000-0000-0000-0000-000000000000}"/>
          </ac:spMkLst>
        </pc:spChg>
      </pc:sldChg>
      <pc:sldChg chg="modSp">
        <pc:chgData name="Abigail Campbell" userId="S::abigail.campbell@churchillfellowship.org::5143ee9f-1956-4d70-a1c4-ac3300c7714a" providerId="AD" clId="Web-{A8EB07A2-DC5A-A471-E5AF-F94A92A700C0}" dt="2026-04-02T07:25:58.741" v="46" actId="14100"/>
        <pc:sldMkLst>
          <pc:docMk/>
          <pc:sldMk cId="611426287" sldId="293"/>
        </pc:sldMkLst>
        <pc:spChg chg="mod">
          <ac:chgData name="Abigail Campbell" userId="S::abigail.campbell@churchillfellowship.org::5143ee9f-1956-4d70-a1c4-ac3300c7714a" providerId="AD" clId="Web-{A8EB07A2-DC5A-A471-E5AF-F94A92A700C0}" dt="2026-04-02T07:25:58.741" v="46" actId="14100"/>
          <ac:spMkLst>
            <pc:docMk/>
            <pc:sldMk cId="611426287" sldId="293"/>
            <ac:spMk id="3" creationId="{6D753CF8-E724-F0BB-EB9E-FC4E46E7BD94}"/>
          </ac:spMkLst>
        </pc:spChg>
      </pc:sldChg>
      <pc:sldChg chg="modSp">
        <pc:chgData name="Abigail Campbell" userId="S::abigail.campbell@churchillfellowship.org::5143ee9f-1956-4d70-a1c4-ac3300c7714a" providerId="AD" clId="Web-{A8EB07A2-DC5A-A471-E5AF-F94A92A700C0}" dt="2026-04-02T07:26:48.930" v="53" actId="20577"/>
        <pc:sldMkLst>
          <pc:docMk/>
          <pc:sldMk cId="1970592214" sldId="303"/>
        </pc:sldMkLst>
        <pc:spChg chg="mod">
          <ac:chgData name="Abigail Campbell" userId="S::abigail.campbell@churchillfellowship.org::5143ee9f-1956-4d70-a1c4-ac3300c7714a" providerId="AD" clId="Web-{A8EB07A2-DC5A-A471-E5AF-F94A92A700C0}" dt="2026-04-02T07:26:48.930" v="53" actId="20577"/>
          <ac:spMkLst>
            <pc:docMk/>
            <pc:sldMk cId="1970592214" sldId="303"/>
            <ac:spMk id="227" creationId="{5CE29A81-2662-5CA2-7340-30A962D3B117}"/>
          </ac:spMkLst>
        </pc:spChg>
      </pc:sldChg>
      <pc:sldChg chg="modSp">
        <pc:chgData name="Abigail Campbell" userId="S::abigail.campbell@churchillfellowship.org::5143ee9f-1956-4d70-a1c4-ac3300c7714a" providerId="AD" clId="Web-{A8EB07A2-DC5A-A471-E5AF-F94A92A700C0}" dt="2026-04-02T07:27:23.024" v="61" actId="20577"/>
        <pc:sldMkLst>
          <pc:docMk/>
          <pc:sldMk cId="2996719283" sldId="307"/>
        </pc:sldMkLst>
        <pc:spChg chg="mod">
          <ac:chgData name="Abigail Campbell" userId="S::abigail.campbell@churchillfellowship.org::5143ee9f-1956-4d70-a1c4-ac3300c7714a" providerId="AD" clId="Web-{A8EB07A2-DC5A-A471-E5AF-F94A92A700C0}" dt="2026-04-02T07:27:23.024" v="61" actId="20577"/>
          <ac:spMkLst>
            <pc:docMk/>
            <pc:sldMk cId="2996719283" sldId="307"/>
            <ac:spMk id="236" creationId="{D58C645C-8154-DE6E-D5CC-488B6D2D52F5}"/>
          </ac:spMkLst>
        </pc:spChg>
      </pc:sldChg>
      <pc:sldChg chg="modSp">
        <pc:chgData name="Abigail Campbell" userId="S::abigail.campbell@churchillfellowship.org::5143ee9f-1956-4d70-a1c4-ac3300c7714a" providerId="AD" clId="Web-{A8EB07A2-DC5A-A471-E5AF-F94A92A700C0}" dt="2026-04-02T07:27:48.150" v="68" actId="20577"/>
        <pc:sldMkLst>
          <pc:docMk/>
          <pc:sldMk cId="3599891276" sldId="309"/>
        </pc:sldMkLst>
        <pc:spChg chg="mod">
          <ac:chgData name="Abigail Campbell" userId="S::abigail.campbell@churchillfellowship.org::5143ee9f-1956-4d70-a1c4-ac3300c7714a" providerId="AD" clId="Web-{A8EB07A2-DC5A-A471-E5AF-F94A92A700C0}" dt="2026-04-02T07:27:48.150" v="68" actId="20577"/>
          <ac:spMkLst>
            <pc:docMk/>
            <pc:sldMk cId="3599891276" sldId="309"/>
            <ac:spMk id="227" creationId="{B5DD4E55-CC1D-EB3F-411F-DCBC2A91B764}"/>
          </ac:spMkLst>
        </pc:spChg>
      </pc:sldChg>
      <pc:sldChg chg="modSp">
        <pc:chgData name="Abigail Campbell" userId="S::abigail.campbell@churchillfellowship.org::5143ee9f-1956-4d70-a1c4-ac3300c7714a" providerId="AD" clId="Web-{A8EB07A2-DC5A-A471-E5AF-F94A92A700C0}" dt="2026-04-02T07:31:22.606" v="149" actId="20577"/>
        <pc:sldMkLst>
          <pc:docMk/>
          <pc:sldMk cId="1603923233" sldId="316"/>
        </pc:sldMkLst>
        <pc:spChg chg="mod">
          <ac:chgData name="Abigail Campbell" userId="S::abigail.campbell@churchillfellowship.org::5143ee9f-1956-4d70-a1c4-ac3300c7714a" providerId="AD" clId="Web-{A8EB07A2-DC5A-A471-E5AF-F94A92A700C0}" dt="2026-04-02T07:31:22.606" v="149" actId="20577"/>
          <ac:spMkLst>
            <pc:docMk/>
            <pc:sldMk cId="1603923233" sldId="316"/>
            <ac:spMk id="210" creationId="{94A4EE52-4774-A930-6E56-EF0DF622226A}"/>
          </ac:spMkLst>
        </pc:spChg>
      </pc:sldChg>
    </pc:docChg>
  </pc:docChgLst>
  <pc:docChgLst>
    <pc:chgData name="Esther Visser" userId="S::esther.visser@churchillfellowship.org::7af23334-ef09-47ef-a5df-5f4a2c18cb86" providerId="AD" clId="Web-{5C6F074B-BDB2-F52E-7FBC-ECAF95C4535D}"/>
    <pc:docChg chg="addSld delSld modSld">
      <pc:chgData name="Esther Visser" userId="S::esther.visser@churchillfellowship.org::7af23334-ef09-47ef-a5df-5f4a2c18cb86" providerId="AD" clId="Web-{5C6F074B-BDB2-F52E-7FBC-ECAF95C4535D}" dt="2026-04-09T09:03:53.995" v="80" actId="20577"/>
      <pc:docMkLst>
        <pc:docMk/>
      </pc:docMkLst>
      <pc:sldChg chg="modSp">
        <pc:chgData name="Esther Visser" userId="S::esther.visser@churchillfellowship.org::7af23334-ef09-47ef-a5df-5f4a2c18cb86" providerId="AD" clId="Web-{5C6F074B-BDB2-F52E-7FBC-ECAF95C4535D}" dt="2026-04-09T09:00:07.050" v="78" actId="20577"/>
        <pc:sldMkLst>
          <pc:docMk/>
          <pc:sldMk cId="0" sldId="266"/>
        </pc:sldMkLst>
        <pc:spChg chg="mod">
          <ac:chgData name="Esther Visser" userId="S::esther.visser@churchillfellowship.org::7af23334-ef09-47ef-a5df-5f4a2c18cb86" providerId="AD" clId="Web-{5C6F074B-BDB2-F52E-7FBC-ECAF95C4535D}" dt="2026-04-09T09:00:07.050" v="78" actId="20577"/>
          <ac:spMkLst>
            <pc:docMk/>
            <pc:sldMk cId="0" sldId="266"/>
            <ac:spMk id="299" creationId="{00000000-0000-0000-0000-000000000000}"/>
          </ac:spMkLst>
        </pc:spChg>
      </pc:sldChg>
      <pc:sldChg chg="modSp">
        <pc:chgData name="Esther Visser" userId="S::esther.visser@churchillfellowship.org::7af23334-ef09-47ef-a5df-5f4a2c18cb86" providerId="AD" clId="Web-{5C6F074B-BDB2-F52E-7FBC-ECAF95C4535D}" dt="2026-04-09T08:36:56.718" v="76" actId="20577"/>
        <pc:sldMkLst>
          <pc:docMk/>
          <pc:sldMk cId="611426287" sldId="293"/>
        </pc:sldMkLst>
        <pc:spChg chg="mod">
          <ac:chgData name="Esther Visser" userId="S::esther.visser@churchillfellowship.org::7af23334-ef09-47ef-a5df-5f4a2c18cb86" providerId="AD" clId="Web-{5C6F074B-BDB2-F52E-7FBC-ECAF95C4535D}" dt="2026-04-09T08:36:56.718" v="76" actId="20577"/>
          <ac:spMkLst>
            <pc:docMk/>
            <pc:sldMk cId="611426287" sldId="293"/>
            <ac:spMk id="3" creationId="{6D753CF8-E724-F0BB-EB9E-FC4E46E7BD94}"/>
          </ac:spMkLst>
        </pc:spChg>
      </pc:sldChg>
      <pc:sldChg chg="addSp delSp modSp">
        <pc:chgData name="Esther Visser" userId="S::esther.visser@churchillfellowship.org::7af23334-ef09-47ef-a5df-5f4a2c18cb86" providerId="AD" clId="Web-{5C6F074B-BDB2-F52E-7FBC-ECAF95C4535D}" dt="2026-04-09T08:36:33.404" v="74" actId="20577"/>
        <pc:sldMkLst>
          <pc:docMk/>
          <pc:sldMk cId="1079169694" sldId="321"/>
        </pc:sldMkLst>
        <pc:spChg chg="mod">
          <ac:chgData name="Esther Visser" userId="S::esther.visser@churchillfellowship.org::7af23334-ef09-47ef-a5df-5f4a2c18cb86" providerId="AD" clId="Web-{5C6F074B-BDB2-F52E-7FBC-ECAF95C4535D}" dt="2026-04-09T08:35:24.747" v="45" actId="20577"/>
          <ac:spMkLst>
            <pc:docMk/>
            <pc:sldMk cId="1079169694" sldId="321"/>
            <ac:spMk id="226" creationId="{6503A3AE-7F6D-BA45-D1BE-758A1F5C9A3A}"/>
          </ac:spMkLst>
        </pc:spChg>
        <pc:spChg chg="mod">
          <ac:chgData name="Esther Visser" userId="S::esther.visser@churchillfellowship.org::7af23334-ef09-47ef-a5df-5f4a2c18cb86" providerId="AD" clId="Web-{5C6F074B-BDB2-F52E-7FBC-ECAF95C4535D}" dt="2026-04-09T08:36:33.404" v="74" actId="20577"/>
          <ac:spMkLst>
            <pc:docMk/>
            <pc:sldMk cId="1079169694" sldId="321"/>
            <ac:spMk id="227" creationId="{9E90CC5F-1339-C4DE-F713-FE4A1341FE8A}"/>
          </ac:spMkLst>
        </pc:spChg>
        <pc:picChg chg="add del mod">
          <ac:chgData name="Esther Visser" userId="S::esther.visser@churchillfellowship.org::7af23334-ef09-47ef-a5df-5f4a2c18cb86" providerId="AD" clId="Web-{5C6F074B-BDB2-F52E-7FBC-ECAF95C4535D}" dt="2026-04-09T08:33:33.462" v="13"/>
          <ac:picMkLst>
            <pc:docMk/>
            <pc:sldMk cId="1079169694" sldId="321"/>
            <ac:picMk id="3" creationId="{D383E5DE-1485-AE18-9E42-B130F221A66F}"/>
          </ac:picMkLst>
        </pc:picChg>
      </pc:sldChg>
      <pc:sldChg chg="modSp">
        <pc:chgData name="Esther Visser" userId="S::esther.visser@churchillfellowship.org::7af23334-ef09-47ef-a5df-5f4a2c18cb86" providerId="AD" clId="Web-{5C6F074B-BDB2-F52E-7FBC-ECAF95C4535D}" dt="2026-04-09T09:03:53.995" v="80" actId="20577"/>
        <pc:sldMkLst>
          <pc:docMk/>
          <pc:sldMk cId="1414149530" sldId="322"/>
        </pc:sldMkLst>
        <pc:spChg chg="mod">
          <ac:chgData name="Esther Visser" userId="S::esther.visser@churchillfellowship.org::7af23334-ef09-47ef-a5df-5f4a2c18cb86" providerId="AD" clId="Web-{5C6F074B-BDB2-F52E-7FBC-ECAF95C4535D}" dt="2026-04-09T09:03:53.995" v="80" actId="20577"/>
          <ac:spMkLst>
            <pc:docMk/>
            <pc:sldMk cId="1414149530" sldId="322"/>
            <ac:spMk id="299" creationId="{0EA037E9-E57D-0003-337F-86A4C6AE910D}"/>
          </ac:spMkLst>
        </pc:spChg>
      </pc:sldChg>
      <pc:sldChg chg="addSp delSp modSp new del">
        <pc:chgData name="Esther Visser" userId="S::esther.visser@churchillfellowship.org::7af23334-ef09-47ef-a5df-5f4a2c18cb86" providerId="AD" clId="Web-{5C6F074B-BDB2-F52E-7FBC-ECAF95C4535D}" dt="2026-04-09T08:30:55.847" v="6"/>
        <pc:sldMkLst>
          <pc:docMk/>
          <pc:sldMk cId="476245762" sldId="323"/>
        </pc:sldMkLst>
        <pc:spChg chg="add del mod">
          <ac:chgData name="Esther Visser" userId="S::esther.visser@churchillfellowship.org::7af23334-ef09-47ef-a5df-5f4a2c18cb86" providerId="AD" clId="Web-{5C6F074B-BDB2-F52E-7FBC-ECAF95C4535D}" dt="2026-04-09T08:30:45.393" v="4"/>
          <ac:spMkLst>
            <pc:docMk/>
            <pc:sldMk cId="476245762" sldId="323"/>
            <ac:spMk id="3" creationId="{39D3E7A6-BF72-DF53-30C3-31DD22E0D42B}"/>
          </ac:spMkLst>
        </pc:spChg>
      </pc:sldChg>
      <pc:sldChg chg="delSp add del replId">
        <pc:chgData name="Esther Visser" userId="S::esther.visser@churchillfellowship.org::7af23334-ef09-47ef-a5df-5f4a2c18cb86" providerId="AD" clId="Web-{5C6F074B-BDB2-F52E-7FBC-ECAF95C4535D}" dt="2026-04-09T08:31:11.816" v="8"/>
        <pc:sldMkLst>
          <pc:docMk/>
          <pc:sldMk cId="1387350543" sldId="324"/>
        </pc:sldMkLst>
        <pc:spChg chg="del">
          <ac:chgData name="Esther Visser" userId="S::esther.visser@churchillfellowship.org::7af23334-ef09-47ef-a5df-5f4a2c18cb86" providerId="AD" clId="Web-{5C6F074B-BDB2-F52E-7FBC-ECAF95C4535D}" dt="2026-04-09T08:31:02.003" v="7"/>
          <ac:spMkLst>
            <pc:docMk/>
            <pc:sldMk cId="1387350543" sldId="324"/>
            <ac:spMk id="6" creationId="{5E1D0BF4-47AE-7947-4C2E-F1CE6C0C4474}"/>
          </ac:spMkLst>
        </pc:spChg>
      </pc:sldChg>
    </pc:docChg>
  </pc:docChgLst>
  <pc:docChgLst>
    <pc:chgData name="Esther Visser" userId="S::esther.visser@churchillfellowship.org::7af23334-ef09-47ef-a5df-5f4a2c18cb86" providerId="AD" clId="Web-{59225BD7-D32A-1503-FEDF-A93158DD69F3}"/>
    <pc:docChg chg="modSld">
      <pc:chgData name="Esther Visser" userId="S::esther.visser@churchillfellowship.org::7af23334-ef09-47ef-a5df-5f4a2c18cb86" providerId="AD" clId="Web-{59225BD7-D32A-1503-FEDF-A93158DD69F3}" dt="2026-04-01T15:09:42.235" v="2" actId="20577"/>
      <pc:docMkLst>
        <pc:docMk/>
      </pc:docMkLst>
      <pc:sldChg chg="modSp">
        <pc:chgData name="Esther Visser" userId="S::esther.visser@churchillfellowship.org::7af23334-ef09-47ef-a5df-5f4a2c18cb86" providerId="AD" clId="Web-{59225BD7-D32A-1503-FEDF-A93158DD69F3}" dt="2026-04-01T15:09:42.235" v="2" actId="20577"/>
        <pc:sldMkLst>
          <pc:docMk/>
          <pc:sldMk cId="1316696244" sldId="289"/>
        </pc:sldMkLst>
        <pc:spChg chg="mod">
          <ac:chgData name="Esther Visser" userId="S::esther.visser@churchillfellowship.org::7af23334-ef09-47ef-a5df-5f4a2c18cb86" providerId="AD" clId="Web-{59225BD7-D32A-1503-FEDF-A93158DD69F3}" dt="2026-04-01T15:09:42.235" v="2" actId="20577"/>
          <ac:spMkLst>
            <pc:docMk/>
            <pc:sldMk cId="1316696244" sldId="289"/>
            <ac:spMk id="322" creationId="{00000000-0000-0000-0000-000000000000}"/>
          </ac:spMkLst>
        </pc:spChg>
      </pc:sldChg>
    </pc:docChg>
  </pc:docChgLst>
  <pc:docChgLst>
    <pc:chgData name="Esther Visser" userId="S::esther.visser@churchillfellowship.org::7af23334-ef09-47ef-a5df-5f4a2c18cb86" providerId="AD" clId="Web-{6AC77835-4A0F-29DD-FEBF-80FC3C3D86A5}"/>
    <pc:docChg chg="addSld delSld modSld">
      <pc:chgData name="Esther Visser" userId="S::esther.visser@churchillfellowship.org::7af23334-ef09-47ef-a5df-5f4a2c18cb86" providerId="AD" clId="Web-{6AC77835-4A0F-29DD-FEBF-80FC3C3D86A5}" dt="2026-04-08T12:25:59.903" v="896" actId="20577"/>
      <pc:docMkLst>
        <pc:docMk/>
      </pc:docMkLst>
      <pc:sldChg chg="modSp">
        <pc:chgData name="Esther Visser" userId="S::esther.visser@churchillfellowship.org::7af23334-ef09-47ef-a5df-5f4a2c18cb86" providerId="AD" clId="Web-{6AC77835-4A0F-29DD-FEBF-80FC3C3D86A5}" dt="2026-04-08T12:09:27.467" v="847" actId="20577"/>
        <pc:sldMkLst>
          <pc:docMk/>
          <pc:sldMk cId="0" sldId="258"/>
        </pc:sldMkLst>
        <pc:spChg chg="mod">
          <ac:chgData name="Esther Visser" userId="S::esther.visser@churchillfellowship.org::7af23334-ef09-47ef-a5df-5f4a2c18cb86" providerId="AD" clId="Web-{6AC77835-4A0F-29DD-FEBF-80FC3C3D86A5}" dt="2026-04-08T12:09:27.467" v="847" actId="20577"/>
          <ac:spMkLst>
            <pc:docMk/>
            <pc:sldMk cId="0" sldId="258"/>
            <ac:spMk id="210" creationId="{00000000-0000-0000-0000-000000000000}"/>
          </ac:spMkLst>
        </pc:spChg>
      </pc:sldChg>
      <pc:sldChg chg="modSp">
        <pc:chgData name="Esther Visser" userId="S::esther.visser@churchillfellowship.org::7af23334-ef09-47ef-a5df-5f4a2c18cb86" providerId="AD" clId="Web-{6AC77835-4A0F-29DD-FEBF-80FC3C3D86A5}" dt="2026-04-08T11:25:48.289" v="4" actId="14100"/>
        <pc:sldMkLst>
          <pc:docMk/>
          <pc:sldMk cId="0" sldId="259"/>
        </pc:sldMkLst>
        <pc:spChg chg="mod">
          <ac:chgData name="Esther Visser" userId="S::esther.visser@churchillfellowship.org::7af23334-ef09-47ef-a5df-5f4a2c18cb86" providerId="AD" clId="Web-{6AC77835-4A0F-29DD-FEBF-80FC3C3D86A5}" dt="2026-04-08T11:25:48.289" v="4" actId="14100"/>
          <ac:spMkLst>
            <pc:docMk/>
            <pc:sldMk cId="0" sldId="259"/>
            <ac:spMk id="218" creationId="{00000000-0000-0000-0000-000000000000}"/>
          </ac:spMkLst>
        </pc:spChg>
      </pc:sldChg>
      <pc:sldChg chg="modSp">
        <pc:chgData name="Esther Visser" userId="S::esther.visser@churchillfellowship.org::7af23334-ef09-47ef-a5df-5f4a2c18cb86" providerId="AD" clId="Web-{6AC77835-4A0F-29DD-FEBF-80FC3C3D86A5}" dt="2026-04-08T12:11:14.407" v="865" actId="20577"/>
        <pc:sldMkLst>
          <pc:docMk/>
          <pc:sldMk cId="0" sldId="266"/>
        </pc:sldMkLst>
        <pc:spChg chg="mod">
          <ac:chgData name="Esther Visser" userId="S::esther.visser@churchillfellowship.org::7af23334-ef09-47ef-a5df-5f4a2c18cb86" providerId="AD" clId="Web-{6AC77835-4A0F-29DD-FEBF-80FC3C3D86A5}" dt="2026-04-08T12:11:14.407" v="865" actId="20577"/>
          <ac:spMkLst>
            <pc:docMk/>
            <pc:sldMk cId="0" sldId="266"/>
            <ac:spMk id="299" creationId="{00000000-0000-0000-0000-000000000000}"/>
          </ac:spMkLst>
        </pc:spChg>
      </pc:sldChg>
      <pc:sldChg chg="modSp del">
        <pc:chgData name="Esther Visser" userId="S::esther.visser@churchillfellowship.org::7af23334-ef09-47ef-a5df-5f4a2c18cb86" providerId="AD" clId="Web-{6AC77835-4A0F-29DD-FEBF-80FC3C3D86A5}" dt="2026-04-08T11:47:26.222" v="348"/>
        <pc:sldMkLst>
          <pc:docMk/>
          <pc:sldMk cId="0" sldId="268"/>
        </pc:sldMkLst>
        <pc:spChg chg="mod">
          <ac:chgData name="Esther Visser" userId="S::esther.visser@churchillfellowship.org::7af23334-ef09-47ef-a5df-5f4a2c18cb86" providerId="AD" clId="Web-{6AC77835-4A0F-29DD-FEBF-80FC3C3D86A5}" dt="2026-04-08T11:44:30.180" v="286" actId="20577"/>
          <ac:spMkLst>
            <pc:docMk/>
            <pc:sldMk cId="0" sldId="268"/>
            <ac:spMk id="335" creationId="{00000000-0000-0000-0000-000000000000}"/>
          </ac:spMkLst>
        </pc:spChg>
      </pc:sldChg>
      <pc:sldChg chg="modSp add replId">
        <pc:chgData name="Esther Visser" userId="S::esther.visser@churchillfellowship.org::7af23334-ef09-47ef-a5df-5f4a2c18cb86" providerId="AD" clId="Web-{6AC77835-4A0F-29DD-FEBF-80FC3C3D86A5}" dt="2026-04-08T12:25:59.903" v="896" actId="20577"/>
        <pc:sldMkLst>
          <pc:docMk/>
          <pc:sldMk cId="1414149530" sldId="322"/>
        </pc:sldMkLst>
        <pc:spChg chg="mod">
          <ac:chgData name="Esther Visser" userId="S::esther.visser@churchillfellowship.org::7af23334-ef09-47ef-a5df-5f4a2c18cb86" providerId="AD" clId="Web-{6AC77835-4A0F-29DD-FEBF-80FC3C3D86A5}" dt="2026-04-08T12:25:59.903" v="896" actId="20577"/>
          <ac:spMkLst>
            <pc:docMk/>
            <pc:sldMk cId="1414149530" sldId="322"/>
            <ac:spMk id="299" creationId="{0EA037E9-E57D-0003-337F-86A4C6AE910D}"/>
          </ac:spMkLst>
        </pc:spChg>
        <pc:spChg chg="mod">
          <ac:chgData name="Esther Visser" userId="S::esther.visser@churchillfellowship.org::7af23334-ef09-47ef-a5df-5f4a2c18cb86" providerId="AD" clId="Web-{6AC77835-4A0F-29DD-FEBF-80FC3C3D86A5}" dt="2026-04-08T11:47:18.347" v="347" actId="14100"/>
          <ac:spMkLst>
            <pc:docMk/>
            <pc:sldMk cId="1414149530" sldId="322"/>
            <ac:spMk id="300" creationId="{D60186AE-9F4D-5BA3-2D6A-36F323ACA57D}"/>
          </ac:spMkLst>
        </pc:spChg>
      </pc:sldChg>
    </pc:docChg>
  </pc:docChgLst>
  <pc:docChgLst>
    <pc:chgData name="Esther Visser" userId="S::esther.visser@churchillfellowship.org::7af23334-ef09-47ef-a5df-5f4a2c18cb86" providerId="AD" clId="Web-{C7A6B707-F6F3-303F-BFA8-EAF6FD279798}"/>
    <pc:docChg chg="modSld">
      <pc:chgData name="Esther Visser" userId="S::esther.visser@churchillfellowship.org::7af23334-ef09-47ef-a5df-5f4a2c18cb86" providerId="AD" clId="Web-{C7A6B707-F6F3-303F-BFA8-EAF6FD279798}" dt="2026-04-09T09:50:54.220" v="90" actId="1076"/>
      <pc:docMkLst>
        <pc:docMk/>
      </pc:docMkLst>
      <pc:sldChg chg="addSp delSp modSp">
        <pc:chgData name="Esther Visser" userId="S::esther.visser@churchillfellowship.org::7af23334-ef09-47ef-a5df-5f4a2c18cb86" providerId="AD" clId="Web-{C7A6B707-F6F3-303F-BFA8-EAF6FD279798}" dt="2026-04-09T09:50:54.220" v="90" actId="1076"/>
        <pc:sldMkLst>
          <pc:docMk/>
          <pc:sldMk cId="1079169694" sldId="321"/>
        </pc:sldMkLst>
        <pc:spChg chg="add del mod">
          <ac:chgData name="Esther Visser" userId="S::esther.visser@churchillfellowship.org::7af23334-ef09-47ef-a5df-5f4a2c18cb86" providerId="AD" clId="Web-{C7A6B707-F6F3-303F-BFA8-EAF6FD279798}" dt="2026-04-09T09:50:18.313" v="86"/>
          <ac:spMkLst>
            <pc:docMk/>
            <pc:sldMk cId="1079169694" sldId="321"/>
            <ac:spMk id="6" creationId="{624D6411-05AD-06A7-01D8-42123DF5A886}"/>
          </ac:spMkLst>
        </pc:spChg>
        <pc:spChg chg="mod">
          <ac:chgData name="Esther Visser" userId="S::esther.visser@churchillfellowship.org::7af23334-ef09-47ef-a5df-5f4a2c18cb86" providerId="AD" clId="Web-{C7A6B707-F6F3-303F-BFA8-EAF6FD279798}" dt="2026-04-09T09:50:54.220" v="90" actId="1076"/>
          <ac:spMkLst>
            <pc:docMk/>
            <pc:sldMk cId="1079169694" sldId="321"/>
            <ac:spMk id="226" creationId="{6503A3AE-7F6D-BA45-D1BE-758A1F5C9A3A}"/>
          </ac:spMkLst>
        </pc:spChg>
        <pc:spChg chg="mod">
          <ac:chgData name="Esther Visser" userId="S::esther.visser@churchillfellowship.org::7af23334-ef09-47ef-a5df-5f4a2c18cb86" providerId="AD" clId="Web-{C7A6B707-F6F3-303F-BFA8-EAF6FD279798}" dt="2026-04-09T09:49:24.609" v="82" actId="20577"/>
          <ac:spMkLst>
            <pc:docMk/>
            <pc:sldMk cId="1079169694" sldId="321"/>
            <ac:spMk id="227" creationId="{9E90CC5F-1339-C4DE-F713-FE4A1341FE8A}"/>
          </ac:spMkLst>
        </pc:spChg>
        <pc:picChg chg="add del mod">
          <ac:chgData name="Esther Visser" userId="S::esther.visser@churchillfellowship.org::7af23334-ef09-47ef-a5df-5f4a2c18cb86" providerId="AD" clId="Web-{C7A6B707-F6F3-303F-BFA8-EAF6FD279798}" dt="2026-04-09T09:49:40.969" v="83"/>
          <ac:picMkLst>
            <pc:docMk/>
            <pc:sldMk cId="1079169694" sldId="321"/>
            <ac:picMk id="3" creationId="{23FF7D04-244B-E3C1-889F-76E8DD6E5934}"/>
          </ac:picMkLst>
        </pc:picChg>
        <pc:picChg chg="add del mod">
          <ac:chgData name="Esther Visser" userId="S::esther.visser@churchillfellowship.org::7af23334-ef09-47ef-a5df-5f4a2c18cb86" providerId="AD" clId="Web-{C7A6B707-F6F3-303F-BFA8-EAF6FD279798}" dt="2026-04-09T09:50:40.392" v="89"/>
          <ac:picMkLst>
            <pc:docMk/>
            <pc:sldMk cId="1079169694" sldId="321"/>
            <ac:picMk id="9" creationId="{EEBFB6DD-E001-76CD-C514-9518EB63E28C}"/>
          </ac:picMkLst>
        </pc:picChg>
      </pc:sldChg>
    </pc:docChg>
  </pc:docChgLst>
</pc:chgInfo>
</file>

<file path=ppt/comments/modernComment_102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48795AB-8881-4B77-994C-A0C3D80A8432}" authorId="{B3DA22A9-CD63-6AEE-478B-37BBB6369B1D}" status="resolved" created="2026-03-30T09:28:30.104" complete="100000">
    <pc:sldMkLst xmlns:pc="http://schemas.microsoft.com/office/powerpoint/2013/main/command">
      <pc:docMk/>
      <pc:sldMk cId="0" sldId="258"/>
    </pc:sldMkLst>
    <p188:txBody>
      <a:bodyPr/>
      <a:lstStyle/>
      <a:p>
        <a:r>
          <a:rPr lang="en-GB"/>
          <a:t>Yes, I think if you could distil some of the key outputs/outcomes from the evaluation report here that’d be fab. I guess we want to try and convey a) it was a success and b) the new fund builds on/responds to what we learned.</a:t>
        </a:r>
      </a:p>
    </p188:txBody>
  </p188:cm>
</p188:cmLst>
</file>

<file path=ppt/comments/modernComment_13C_5F99ED2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C5DD662-B25A-43F1-BBDD-0ADCAB10FAEF}" authorId="{B3DA22A9-CD63-6AEE-478B-37BBB6369B1D}" status="resolved" created="2026-03-30T09:28:30.104" complete="100000">
    <pc:sldMkLst xmlns:pc="http://schemas.microsoft.com/office/powerpoint/2013/main/command">
      <pc:docMk/>
      <pc:sldMk cId="0" sldId="258"/>
    </pc:sldMkLst>
    <p188:txBody>
      <a:bodyPr/>
      <a:lstStyle/>
      <a:p>
        <a:r>
          <a:rPr lang="en-GB"/>
          <a:t>Yes, I think if you could distil some of the key outputs/outcomes from the evaluation report here that’d be fab. I guess we want to try and convey a) it was a success and b) the new fund builds on/responds to what we learned.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>
          <a:extLst>
            <a:ext uri="{FF2B5EF4-FFF2-40B4-BE49-F238E27FC236}">
              <a16:creationId xmlns:a16="http://schemas.microsoft.com/office/drawing/2014/main" id="{BE44E21F-42C8-26CE-1A90-08B56897C8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6:notes">
            <a:extLst>
              <a:ext uri="{FF2B5EF4-FFF2-40B4-BE49-F238E27FC236}">
                <a16:creationId xmlns:a16="http://schemas.microsoft.com/office/drawing/2014/main" id="{251E56E4-D097-303D-DA74-3F99BFFAFC6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6:notes">
            <a:extLst>
              <a:ext uri="{FF2B5EF4-FFF2-40B4-BE49-F238E27FC236}">
                <a16:creationId xmlns:a16="http://schemas.microsoft.com/office/drawing/2014/main" id="{7B7DAD30-9C3C-D3C1-E39A-D71A2732A0D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99732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>
          <a:extLst>
            <a:ext uri="{FF2B5EF4-FFF2-40B4-BE49-F238E27FC236}">
              <a16:creationId xmlns:a16="http://schemas.microsoft.com/office/drawing/2014/main" id="{7C9857EA-E3D8-483B-059F-908A9E40D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1:notes">
            <a:extLst>
              <a:ext uri="{FF2B5EF4-FFF2-40B4-BE49-F238E27FC236}">
                <a16:creationId xmlns:a16="http://schemas.microsoft.com/office/drawing/2014/main" id="{CFE67860-A91E-6E05-64F4-72BEBD16CF8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1:notes">
            <a:extLst>
              <a:ext uri="{FF2B5EF4-FFF2-40B4-BE49-F238E27FC236}">
                <a16:creationId xmlns:a16="http://schemas.microsoft.com/office/drawing/2014/main" id="{0F6394AC-06B9-F3DD-147B-F12A4EFFEEE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0315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>
          <a:extLst>
            <a:ext uri="{FF2B5EF4-FFF2-40B4-BE49-F238E27FC236}">
              <a16:creationId xmlns:a16="http://schemas.microsoft.com/office/drawing/2014/main" id="{9FFD3B7D-F74D-8D43-5CC4-E110D23F1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5:notes">
            <a:extLst>
              <a:ext uri="{FF2B5EF4-FFF2-40B4-BE49-F238E27FC236}">
                <a16:creationId xmlns:a16="http://schemas.microsoft.com/office/drawing/2014/main" id="{F92A9BBF-F471-6864-3691-A125936FC98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5:notes">
            <a:extLst>
              <a:ext uri="{FF2B5EF4-FFF2-40B4-BE49-F238E27FC236}">
                <a16:creationId xmlns:a16="http://schemas.microsoft.com/office/drawing/2014/main" id="{367410DF-614C-5239-E441-1C42858AF90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02054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>
          <a:extLst>
            <a:ext uri="{FF2B5EF4-FFF2-40B4-BE49-F238E27FC236}">
              <a16:creationId xmlns:a16="http://schemas.microsoft.com/office/drawing/2014/main" id="{92E6AFEE-B807-307B-ED5A-F6D57FB4B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:notes">
            <a:extLst>
              <a:ext uri="{FF2B5EF4-FFF2-40B4-BE49-F238E27FC236}">
                <a16:creationId xmlns:a16="http://schemas.microsoft.com/office/drawing/2014/main" id="{E9AD3784-EFB8-A858-523C-EA3E88EB174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207" name="Google Shape;207;p3:notes">
            <a:extLst>
              <a:ext uri="{FF2B5EF4-FFF2-40B4-BE49-F238E27FC236}">
                <a16:creationId xmlns:a16="http://schemas.microsoft.com/office/drawing/2014/main" id="{F31B6F23-E53E-8D2E-8C4E-F85FC49C60A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3:notes">
            <a:extLst>
              <a:ext uri="{FF2B5EF4-FFF2-40B4-BE49-F238E27FC236}">
                <a16:creationId xmlns:a16="http://schemas.microsoft.com/office/drawing/2014/main" id="{4BF88593-EB99-CAF5-0344-8F2820E6BFF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868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96" name="Google Shape;1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207" name="Google Shape;20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Add 3 change routes here? </a:t>
            </a:r>
            <a:endParaRPr/>
          </a:p>
        </p:txBody>
      </p:sp>
      <p:sp>
        <p:nvSpPr>
          <p:cNvPr id="232" name="Google Shape;23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>
          <a:extLst>
            <a:ext uri="{FF2B5EF4-FFF2-40B4-BE49-F238E27FC236}">
              <a16:creationId xmlns:a16="http://schemas.microsoft.com/office/drawing/2014/main" id="{BA050BC3-32F6-6ABA-EDDF-9329C4F74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5:notes">
            <a:extLst>
              <a:ext uri="{FF2B5EF4-FFF2-40B4-BE49-F238E27FC236}">
                <a16:creationId xmlns:a16="http://schemas.microsoft.com/office/drawing/2014/main" id="{11F86EB8-B9D2-C163-4E5F-CEE566839F3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5:notes">
            <a:extLst>
              <a:ext uri="{FF2B5EF4-FFF2-40B4-BE49-F238E27FC236}">
                <a16:creationId xmlns:a16="http://schemas.microsoft.com/office/drawing/2014/main" id="{1473D9A2-78B7-CD79-3EDB-A20623F31F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42405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>
          <a:extLst>
            <a:ext uri="{FF2B5EF4-FFF2-40B4-BE49-F238E27FC236}">
              <a16:creationId xmlns:a16="http://schemas.microsoft.com/office/drawing/2014/main" id="{0A40D07A-F2F3-B8A5-C1CA-10AFF1BC49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6:notes">
            <a:extLst>
              <a:ext uri="{FF2B5EF4-FFF2-40B4-BE49-F238E27FC236}">
                <a16:creationId xmlns:a16="http://schemas.microsoft.com/office/drawing/2014/main" id="{FDA2CA8B-F583-417B-2AF5-D5AD617ED81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Add 3 change routes here? </a:t>
            </a:r>
            <a:endParaRPr/>
          </a:p>
        </p:txBody>
      </p:sp>
      <p:sp>
        <p:nvSpPr>
          <p:cNvPr id="232" name="Google Shape;232;p6:notes">
            <a:extLst>
              <a:ext uri="{FF2B5EF4-FFF2-40B4-BE49-F238E27FC236}">
                <a16:creationId xmlns:a16="http://schemas.microsoft.com/office/drawing/2014/main" id="{2FAB2670-9042-763A-4381-3FC29FCE3CC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52623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>
          <a:extLst>
            <a:ext uri="{FF2B5EF4-FFF2-40B4-BE49-F238E27FC236}">
              <a16:creationId xmlns:a16="http://schemas.microsoft.com/office/drawing/2014/main" id="{BED371C1-EF04-4686-F911-01370A072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5:notes">
            <a:extLst>
              <a:ext uri="{FF2B5EF4-FFF2-40B4-BE49-F238E27FC236}">
                <a16:creationId xmlns:a16="http://schemas.microsoft.com/office/drawing/2014/main" id="{1C475E8A-E9DE-EA6A-624F-EA27BBE9D37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5:notes">
            <a:extLst>
              <a:ext uri="{FF2B5EF4-FFF2-40B4-BE49-F238E27FC236}">
                <a16:creationId xmlns:a16="http://schemas.microsoft.com/office/drawing/2014/main" id="{3AE3B6AF-0A07-D4BC-E89A-290B3C1F2E1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9645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 1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7"/>
          <p:cNvSpPr txBox="1">
            <a:spLocks noGrp="1"/>
          </p:cNvSpPr>
          <p:nvPr>
            <p:ph type="ctrTitle"/>
          </p:nvPr>
        </p:nvSpPr>
        <p:spPr>
          <a:xfrm>
            <a:off x="2706160" y="526085"/>
            <a:ext cx="9144000" cy="1282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400"/>
              <a:buFont typeface="Arial"/>
              <a:buNone/>
              <a:defRPr sz="11400" b="1" i="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7"/>
          <p:cNvSpPr/>
          <p:nvPr/>
        </p:nvSpPr>
        <p:spPr>
          <a:xfrm>
            <a:off x="2625832" y="403314"/>
            <a:ext cx="0" cy="6051373"/>
          </a:xfrm>
          <a:custGeom>
            <a:avLst/>
            <a:gdLst/>
            <a:ahLst/>
            <a:cxnLst/>
            <a:rect l="l" t="t" r="r" b="b"/>
            <a:pathLst>
              <a:path w="120000" h="8610600" extrusionOk="0">
                <a:moveTo>
                  <a:pt x="0" y="0"/>
                </a:moveTo>
                <a:lnTo>
                  <a:pt x="0" y="8610600"/>
                </a:ln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89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8" name="Google Shape;18;p17"/>
          <p:cNvSpPr txBox="1"/>
          <p:nvPr/>
        </p:nvSpPr>
        <p:spPr>
          <a:xfrm>
            <a:off x="392715" y="1575048"/>
            <a:ext cx="1368000" cy="150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925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2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Learning from the world</a:t>
            </a:r>
            <a:endParaRPr sz="92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" name="Google Shape;19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2715" y="406648"/>
            <a:ext cx="1372715" cy="11078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 1 5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7"/>
          <p:cNvSpPr txBox="1">
            <a:spLocks noGrp="1"/>
          </p:cNvSpPr>
          <p:nvPr>
            <p:ph type="ctrTitle"/>
          </p:nvPr>
        </p:nvSpPr>
        <p:spPr>
          <a:xfrm>
            <a:off x="2706160" y="526085"/>
            <a:ext cx="9144000" cy="1282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400"/>
              <a:buFont typeface="Arial"/>
              <a:buNone/>
              <a:defRPr sz="11400" b="1" i="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7"/>
          <p:cNvSpPr/>
          <p:nvPr/>
        </p:nvSpPr>
        <p:spPr>
          <a:xfrm>
            <a:off x="2625832" y="403314"/>
            <a:ext cx="0" cy="6051373"/>
          </a:xfrm>
          <a:custGeom>
            <a:avLst/>
            <a:gdLst/>
            <a:ahLst/>
            <a:cxnLst/>
            <a:rect l="l" t="t" r="r" b="b"/>
            <a:pathLst>
              <a:path w="120000" h="8610600" extrusionOk="0">
                <a:moveTo>
                  <a:pt x="0" y="0"/>
                </a:moveTo>
                <a:lnTo>
                  <a:pt x="0" y="8610600"/>
                </a:ln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89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71" name="Google Shape;71;p27"/>
          <p:cNvSpPr txBox="1"/>
          <p:nvPr/>
        </p:nvSpPr>
        <p:spPr>
          <a:xfrm>
            <a:off x="392715" y="1575048"/>
            <a:ext cx="1368000" cy="150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925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2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Learning from the world</a:t>
            </a:r>
            <a:endParaRPr sz="92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" name="Google Shape;72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2715" y="406648"/>
            <a:ext cx="1372715" cy="11078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">
  <p:cSld name="Title Slide 2 2">
    <p:bg>
      <p:bgPr>
        <a:solidFill>
          <a:schemeClr val="dk2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8"/>
          <p:cNvSpPr txBox="1">
            <a:spLocks noGrp="1"/>
          </p:cNvSpPr>
          <p:nvPr>
            <p:ph type="ctrTitle"/>
          </p:nvPr>
        </p:nvSpPr>
        <p:spPr>
          <a:xfrm>
            <a:off x="2706160" y="526085"/>
            <a:ext cx="9144000" cy="1306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400"/>
              <a:buFont typeface="Arial"/>
              <a:buNone/>
              <a:defRPr sz="114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8"/>
          <p:cNvSpPr/>
          <p:nvPr/>
        </p:nvSpPr>
        <p:spPr>
          <a:xfrm>
            <a:off x="2625832" y="403314"/>
            <a:ext cx="0" cy="6051373"/>
          </a:xfrm>
          <a:custGeom>
            <a:avLst/>
            <a:gdLst/>
            <a:ahLst/>
            <a:cxnLst/>
            <a:rect l="l" t="t" r="r" b="b"/>
            <a:pathLst>
              <a:path w="120000" h="8610600" extrusionOk="0">
                <a:moveTo>
                  <a:pt x="0" y="0"/>
                </a:moveTo>
                <a:lnTo>
                  <a:pt x="0" y="8610600"/>
                </a:lnTo>
              </a:path>
            </a:pathLst>
          </a:cu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89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76" name="Google Shape;76;p28"/>
          <p:cNvSpPr txBox="1"/>
          <p:nvPr/>
        </p:nvSpPr>
        <p:spPr>
          <a:xfrm>
            <a:off x="392715" y="1575048"/>
            <a:ext cx="1368000" cy="150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925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2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Learning from the world</a:t>
            </a:r>
            <a:endParaRPr sz="92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" name="Google Shape;77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2715" y="406648"/>
            <a:ext cx="1372715" cy="11078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">
  <p:cSld name="Title Slide 2 3">
    <p:bg>
      <p:bgPr>
        <a:solidFill>
          <a:schemeClr val="dk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9"/>
          <p:cNvSpPr txBox="1">
            <a:spLocks noGrp="1"/>
          </p:cNvSpPr>
          <p:nvPr>
            <p:ph type="ctrTitle"/>
          </p:nvPr>
        </p:nvSpPr>
        <p:spPr>
          <a:xfrm>
            <a:off x="2706160" y="526085"/>
            <a:ext cx="9144000" cy="1306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400"/>
              <a:buFont typeface="Arial"/>
              <a:buNone/>
              <a:defRPr sz="114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9"/>
          <p:cNvSpPr/>
          <p:nvPr/>
        </p:nvSpPr>
        <p:spPr>
          <a:xfrm>
            <a:off x="2625832" y="403314"/>
            <a:ext cx="0" cy="6051373"/>
          </a:xfrm>
          <a:custGeom>
            <a:avLst/>
            <a:gdLst/>
            <a:ahLst/>
            <a:cxnLst/>
            <a:rect l="l" t="t" r="r" b="b"/>
            <a:pathLst>
              <a:path w="120000" h="8610600" extrusionOk="0">
                <a:moveTo>
                  <a:pt x="0" y="0"/>
                </a:moveTo>
                <a:lnTo>
                  <a:pt x="0" y="8610600"/>
                </a:lnTo>
              </a:path>
            </a:pathLst>
          </a:cu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89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1" name="Google Shape;81;p29"/>
          <p:cNvSpPr txBox="1"/>
          <p:nvPr/>
        </p:nvSpPr>
        <p:spPr>
          <a:xfrm>
            <a:off x="392715" y="1575048"/>
            <a:ext cx="1368000" cy="150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925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2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Learning from the world</a:t>
            </a:r>
            <a:endParaRPr sz="92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" name="Google Shape;82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2715" y="406648"/>
            <a:ext cx="1372715" cy="11078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">
  <p:cSld name="Title Slide 2 4">
    <p:bg>
      <p:bgPr>
        <a:solidFill>
          <a:schemeClr val="dk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0"/>
          <p:cNvSpPr txBox="1">
            <a:spLocks noGrp="1"/>
          </p:cNvSpPr>
          <p:nvPr>
            <p:ph type="ctrTitle"/>
          </p:nvPr>
        </p:nvSpPr>
        <p:spPr>
          <a:xfrm>
            <a:off x="2706160" y="526085"/>
            <a:ext cx="9144000" cy="1306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400"/>
              <a:buFont typeface="Arial"/>
              <a:buNone/>
              <a:defRPr sz="114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0"/>
          <p:cNvSpPr/>
          <p:nvPr/>
        </p:nvSpPr>
        <p:spPr>
          <a:xfrm>
            <a:off x="2625832" y="403314"/>
            <a:ext cx="0" cy="6051373"/>
          </a:xfrm>
          <a:custGeom>
            <a:avLst/>
            <a:gdLst/>
            <a:ahLst/>
            <a:cxnLst/>
            <a:rect l="l" t="t" r="r" b="b"/>
            <a:pathLst>
              <a:path w="120000" h="8610600" extrusionOk="0">
                <a:moveTo>
                  <a:pt x="0" y="0"/>
                </a:moveTo>
                <a:lnTo>
                  <a:pt x="0" y="8610600"/>
                </a:lnTo>
              </a:path>
            </a:pathLst>
          </a:cu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89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6" name="Google Shape;86;p30"/>
          <p:cNvSpPr txBox="1"/>
          <p:nvPr/>
        </p:nvSpPr>
        <p:spPr>
          <a:xfrm>
            <a:off x="392715" y="1575048"/>
            <a:ext cx="1368000" cy="150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925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2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Learning from the world</a:t>
            </a:r>
            <a:endParaRPr sz="92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" name="Google Shape;87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2715" y="406648"/>
            <a:ext cx="1372715" cy="11078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">
  <p:cSld name="Title Slide 2 5">
    <p:bg>
      <p:bgPr>
        <a:solidFill>
          <a:schemeClr val="dk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1"/>
          <p:cNvSpPr txBox="1">
            <a:spLocks noGrp="1"/>
          </p:cNvSpPr>
          <p:nvPr>
            <p:ph type="ctrTitle"/>
          </p:nvPr>
        </p:nvSpPr>
        <p:spPr>
          <a:xfrm>
            <a:off x="2706160" y="526085"/>
            <a:ext cx="9144000" cy="1306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400"/>
              <a:buFont typeface="Arial"/>
              <a:buNone/>
              <a:defRPr sz="114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1"/>
          <p:cNvSpPr/>
          <p:nvPr/>
        </p:nvSpPr>
        <p:spPr>
          <a:xfrm>
            <a:off x="2625832" y="403314"/>
            <a:ext cx="0" cy="6051373"/>
          </a:xfrm>
          <a:custGeom>
            <a:avLst/>
            <a:gdLst/>
            <a:ahLst/>
            <a:cxnLst/>
            <a:rect l="l" t="t" r="r" b="b"/>
            <a:pathLst>
              <a:path w="120000" h="8610600" extrusionOk="0">
                <a:moveTo>
                  <a:pt x="0" y="0"/>
                </a:moveTo>
                <a:lnTo>
                  <a:pt x="0" y="8610600"/>
                </a:lnTo>
              </a:path>
            </a:pathLst>
          </a:cu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89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91" name="Google Shape;91;p31"/>
          <p:cNvSpPr txBox="1"/>
          <p:nvPr/>
        </p:nvSpPr>
        <p:spPr>
          <a:xfrm>
            <a:off x="392715" y="1575048"/>
            <a:ext cx="1368000" cy="150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925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2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Learning from the world</a:t>
            </a:r>
            <a:endParaRPr sz="92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" name="Google Shape;92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2715" y="406648"/>
            <a:ext cx="1372715" cy="11078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Slide Image">
  <p:cSld name="Full Slide Imag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2"/>
          <p:cNvSpPr txBox="1">
            <a:spLocks noGrp="1"/>
          </p:cNvSpPr>
          <p:nvPr>
            <p:ph type="sldNum" idx="12"/>
          </p:nvPr>
        </p:nvSpPr>
        <p:spPr>
          <a:xfrm>
            <a:off x="11077200" y="6336000"/>
            <a:ext cx="72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5" name="Google Shape;95;p32"/>
          <p:cNvSpPr txBox="1">
            <a:spLocks noGrp="1"/>
          </p:cNvSpPr>
          <p:nvPr>
            <p:ph type="body" idx="1"/>
          </p:nvPr>
        </p:nvSpPr>
        <p:spPr>
          <a:xfrm>
            <a:off x="10701470" y="381854"/>
            <a:ext cx="1095730" cy="1185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05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Left with Statement">
  <p:cSld name="Image Left with Statem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3"/>
          <p:cNvSpPr>
            <a:spLocks noGrp="1"/>
          </p:cNvSpPr>
          <p:nvPr>
            <p:ph type="pic" idx="2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98" name="Google Shape;98;p33"/>
          <p:cNvSpPr txBox="1">
            <a:spLocks noGrp="1"/>
          </p:cNvSpPr>
          <p:nvPr>
            <p:ph type="sldNum" idx="12"/>
          </p:nvPr>
        </p:nvSpPr>
        <p:spPr>
          <a:xfrm>
            <a:off x="11077200" y="6336000"/>
            <a:ext cx="72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9" name="Google Shape;99;p33"/>
          <p:cNvSpPr txBox="1">
            <a:spLocks noGrp="1"/>
          </p:cNvSpPr>
          <p:nvPr>
            <p:ph type="title"/>
          </p:nvPr>
        </p:nvSpPr>
        <p:spPr>
          <a:xfrm>
            <a:off x="6488715" y="365125"/>
            <a:ext cx="5220000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33"/>
          <p:cNvSpPr txBox="1">
            <a:spLocks noGrp="1"/>
          </p:cNvSpPr>
          <p:nvPr>
            <p:ph type="body" idx="1"/>
          </p:nvPr>
        </p:nvSpPr>
        <p:spPr>
          <a:xfrm>
            <a:off x="6488003" y="1890000"/>
            <a:ext cx="5220000" cy="1080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33"/>
          <p:cNvSpPr txBox="1">
            <a:spLocks noGrp="1"/>
          </p:cNvSpPr>
          <p:nvPr>
            <p:ph type="body" idx="3"/>
          </p:nvPr>
        </p:nvSpPr>
        <p:spPr>
          <a:xfrm>
            <a:off x="6493646" y="1604836"/>
            <a:ext cx="272669" cy="23996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33"/>
          <p:cNvSpPr txBox="1">
            <a:spLocks noGrp="1"/>
          </p:cNvSpPr>
          <p:nvPr>
            <p:ph type="body" idx="4"/>
          </p:nvPr>
        </p:nvSpPr>
        <p:spPr>
          <a:xfrm rot="10800000">
            <a:off x="6493646" y="3016883"/>
            <a:ext cx="272669" cy="23996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33"/>
          <p:cNvSpPr txBox="1">
            <a:spLocks noGrp="1"/>
          </p:cNvSpPr>
          <p:nvPr>
            <p:ph type="body" idx="5"/>
          </p:nvPr>
        </p:nvSpPr>
        <p:spPr>
          <a:xfrm>
            <a:off x="6486657" y="6146404"/>
            <a:ext cx="1800000" cy="318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05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Image with Statement">
  <p:cSld name="Full Image with Stateme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4"/>
          <p:cNvSpPr txBox="1">
            <a:spLocks noGrp="1"/>
          </p:cNvSpPr>
          <p:nvPr>
            <p:ph type="title"/>
          </p:nvPr>
        </p:nvSpPr>
        <p:spPr>
          <a:xfrm>
            <a:off x="396000" y="363600"/>
            <a:ext cx="5220000" cy="36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34"/>
          <p:cNvSpPr txBox="1">
            <a:spLocks noGrp="1"/>
          </p:cNvSpPr>
          <p:nvPr>
            <p:ph type="body" idx="1"/>
          </p:nvPr>
        </p:nvSpPr>
        <p:spPr>
          <a:xfrm>
            <a:off x="396000" y="1890000"/>
            <a:ext cx="5040000" cy="1440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34"/>
          <p:cNvSpPr txBox="1">
            <a:spLocks noGrp="1"/>
          </p:cNvSpPr>
          <p:nvPr>
            <p:ph type="sldNum" idx="12"/>
          </p:nvPr>
        </p:nvSpPr>
        <p:spPr>
          <a:xfrm>
            <a:off x="11077200" y="6336000"/>
            <a:ext cx="72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8" name="Google Shape;108;p34"/>
          <p:cNvSpPr txBox="1"/>
          <p:nvPr/>
        </p:nvSpPr>
        <p:spPr>
          <a:xfrm>
            <a:off x="394800" y="6358817"/>
            <a:ext cx="3000778" cy="193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Churchill Fellowship</a:t>
            </a:r>
            <a:endParaRPr/>
          </a:p>
        </p:txBody>
      </p:sp>
      <p:sp>
        <p:nvSpPr>
          <p:cNvPr id="109" name="Google Shape;109;p34"/>
          <p:cNvSpPr txBox="1">
            <a:spLocks noGrp="1"/>
          </p:cNvSpPr>
          <p:nvPr>
            <p:ph type="body" idx="2"/>
          </p:nvPr>
        </p:nvSpPr>
        <p:spPr>
          <a:xfrm>
            <a:off x="401643" y="1604836"/>
            <a:ext cx="272669" cy="23996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marL="914400" lvl="1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34"/>
          <p:cNvSpPr txBox="1">
            <a:spLocks noGrp="1"/>
          </p:cNvSpPr>
          <p:nvPr>
            <p:ph type="body" idx="3"/>
          </p:nvPr>
        </p:nvSpPr>
        <p:spPr>
          <a:xfrm rot="10800000">
            <a:off x="401643" y="3418339"/>
            <a:ext cx="272669" cy="23996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marL="914400" lvl="1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Right 3">
  <p:cSld name="Image Right 3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5"/>
          <p:cNvSpPr>
            <a:spLocks noGrp="1"/>
          </p:cNvSpPr>
          <p:nvPr>
            <p:ph type="pic" idx="2"/>
          </p:nvPr>
        </p:nvSpPr>
        <p:spPr>
          <a:xfrm>
            <a:off x="6497640" y="1960784"/>
            <a:ext cx="5299072" cy="348385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13" name="Google Shape;113;p35"/>
          <p:cNvSpPr txBox="1">
            <a:spLocks noGrp="1"/>
          </p:cNvSpPr>
          <p:nvPr>
            <p:ph type="sldNum" idx="12"/>
          </p:nvPr>
        </p:nvSpPr>
        <p:spPr>
          <a:xfrm>
            <a:off x="11077200" y="6336000"/>
            <a:ext cx="72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4" name="Google Shape;114;p35"/>
          <p:cNvSpPr txBox="1">
            <a:spLocks noGrp="1"/>
          </p:cNvSpPr>
          <p:nvPr>
            <p:ph type="title"/>
          </p:nvPr>
        </p:nvSpPr>
        <p:spPr>
          <a:xfrm>
            <a:off x="396000" y="365125"/>
            <a:ext cx="5220000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35"/>
          <p:cNvSpPr txBox="1">
            <a:spLocks noGrp="1"/>
          </p:cNvSpPr>
          <p:nvPr>
            <p:ph type="body" idx="1"/>
          </p:nvPr>
        </p:nvSpPr>
        <p:spPr>
          <a:xfrm>
            <a:off x="395288" y="1889999"/>
            <a:ext cx="522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35"/>
          <p:cNvSpPr txBox="1">
            <a:spLocks noGrp="1"/>
          </p:cNvSpPr>
          <p:nvPr>
            <p:ph type="body" idx="3"/>
          </p:nvPr>
        </p:nvSpPr>
        <p:spPr>
          <a:xfrm>
            <a:off x="394799" y="6146404"/>
            <a:ext cx="5219999" cy="318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05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Left 2">
  <p:cSld name="Image Left 2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6"/>
          <p:cNvSpPr>
            <a:spLocks noGrp="1"/>
          </p:cNvSpPr>
          <p:nvPr>
            <p:ph type="pic" idx="2"/>
          </p:nvPr>
        </p:nvSpPr>
        <p:spPr>
          <a:xfrm>
            <a:off x="394800" y="403313"/>
            <a:ext cx="4538649" cy="605137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19" name="Google Shape;119;p36"/>
          <p:cNvSpPr txBox="1">
            <a:spLocks noGrp="1"/>
          </p:cNvSpPr>
          <p:nvPr>
            <p:ph type="sldNum" idx="12"/>
          </p:nvPr>
        </p:nvSpPr>
        <p:spPr>
          <a:xfrm>
            <a:off x="11077200" y="6336000"/>
            <a:ext cx="72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0" name="Google Shape;120;p36"/>
          <p:cNvSpPr txBox="1">
            <a:spLocks noGrp="1"/>
          </p:cNvSpPr>
          <p:nvPr>
            <p:ph type="title"/>
          </p:nvPr>
        </p:nvSpPr>
        <p:spPr>
          <a:xfrm>
            <a:off x="6488715" y="365125"/>
            <a:ext cx="5220000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36"/>
          <p:cNvSpPr txBox="1">
            <a:spLocks noGrp="1"/>
          </p:cNvSpPr>
          <p:nvPr>
            <p:ph type="body" idx="1"/>
          </p:nvPr>
        </p:nvSpPr>
        <p:spPr>
          <a:xfrm>
            <a:off x="6488003" y="1889999"/>
            <a:ext cx="522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36"/>
          <p:cNvSpPr txBox="1">
            <a:spLocks noGrp="1"/>
          </p:cNvSpPr>
          <p:nvPr>
            <p:ph type="body" idx="3"/>
          </p:nvPr>
        </p:nvSpPr>
        <p:spPr>
          <a:xfrm>
            <a:off x="6488003" y="6146404"/>
            <a:ext cx="3600000" cy="318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05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 1 2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8"/>
          <p:cNvSpPr txBox="1">
            <a:spLocks noGrp="1"/>
          </p:cNvSpPr>
          <p:nvPr>
            <p:ph type="ctrTitle"/>
          </p:nvPr>
        </p:nvSpPr>
        <p:spPr>
          <a:xfrm>
            <a:off x="2706160" y="526085"/>
            <a:ext cx="9144000" cy="1282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400"/>
              <a:buFont typeface="Arial"/>
              <a:buNone/>
              <a:defRPr sz="11400" b="1" i="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8"/>
          <p:cNvSpPr/>
          <p:nvPr/>
        </p:nvSpPr>
        <p:spPr>
          <a:xfrm>
            <a:off x="2625832" y="403314"/>
            <a:ext cx="0" cy="6051373"/>
          </a:xfrm>
          <a:custGeom>
            <a:avLst/>
            <a:gdLst/>
            <a:ahLst/>
            <a:cxnLst/>
            <a:rect l="l" t="t" r="r" b="b"/>
            <a:pathLst>
              <a:path w="120000" h="8610600" extrusionOk="0">
                <a:moveTo>
                  <a:pt x="0" y="0"/>
                </a:moveTo>
                <a:lnTo>
                  <a:pt x="0" y="8610600"/>
                </a:ln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89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3" name="Google Shape;23;p18"/>
          <p:cNvSpPr txBox="1"/>
          <p:nvPr/>
        </p:nvSpPr>
        <p:spPr>
          <a:xfrm>
            <a:off x="392715" y="1575048"/>
            <a:ext cx="1368000" cy="150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925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2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Learning from the world</a:t>
            </a:r>
            <a:endParaRPr sz="92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" name="Google Shape;24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2715" y="406648"/>
            <a:ext cx="1372715" cy="11078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7"/>
          <p:cNvSpPr txBox="1">
            <a:spLocks noGrp="1"/>
          </p:cNvSpPr>
          <p:nvPr>
            <p:ph type="title"/>
          </p:nvPr>
        </p:nvSpPr>
        <p:spPr>
          <a:xfrm>
            <a:off x="396000" y="365125"/>
            <a:ext cx="5220000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37"/>
          <p:cNvSpPr txBox="1">
            <a:spLocks noGrp="1"/>
          </p:cNvSpPr>
          <p:nvPr>
            <p:ph type="sldNum" idx="12"/>
          </p:nvPr>
        </p:nvSpPr>
        <p:spPr>
          <a:xfrm>
            <a:off x="11077200" y="6336000"/>
            <a:ext cx="72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6" name="Google Shape;126;p37"/>
          <p:cNvSpPr txBox="1">
            <a:spLocks noGrp="1"/>
          </p:cNvSpPr>
          <p:nvPr>
            <p:ph type="body" idx="1"/>
          </p:nvPr>
        </p:nvSpPr>
        <p:spPr>
          <a:xfrm>
            <a:off x="6488003" y="365125"/>
            <a:ext cx="5220000" cy="281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37"/>
          <p:cNvSpPr txBox="1">
            <a:spLocks noGrp="1"/>
          </p:cNvSpPr>
          <p:nvPr>
            <p:ph type="body" idx="2"/>
          </p:nvPr>
        </p:nvSpPr>
        <p:spPr>
          <a:xfrm>
            <a:off x="6488003" y="6146404"/>
            <a:ext cx="3600000" cy="318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05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p37"/>
          <p:cNvSpPr/>
          <p:nvPr/>
        </p:nvSpPr>
        <p:spPr>
          <a:xfrm>
            <a:off x="6098232" y="403314"/>
            <a:ext cx="0" cy="6051373"/>
          </a:xfrm>
          <a:custGeom>
            <a:avLst/>
            <a:gdLst/>
            <a:ahLst/>
            <a:cxnLst/>
            <a:rect l="l" t="t" r="r" b="b"/>
            <a:pathLst>
              <a:path w="120000" h="8610600" extrusionOk="0">
                <a:moveTo>
                  <a:pt x="0" y="0"/>
                </a:moveTo>
                <a:lnTo>
                  <a:pt x="0" y="8610600"/>
                </a:ln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89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29" name="Google Shape;129;p37"/>
          <p:cNvSpPr txBox="1">
            <a:spLocks noGrp="1"/>
          </p:cNvSpPr>
          <p:nvPr>
            <p:ph type="body" idx="3"/>
          </p:nvPr>
        </p:nvSpPr>
        <p:spPr>
          <a:xfrm>
            <a:off x="6488003" y="1044000"/>
            <a:ext cx="5220000" cy="1509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9"/>
          <p:cNvSpPr txBox="1">
            <a:spLocks noGrp="1"/>
          </p:cNvSpPr>
          <p:nvPr>
            <p:ph type="sldNum" idx="12"/>
          </p:nvPr>
        </p:nvSpPr>
        <p:spPr>
          <a:xfrm>
            <a:off x="11077200" y="6336000"/>
            <a:ext cx="72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Left 1">
  <p:cSld name="Image Left 1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0"/>
          <p:cNvSpPr>
            <a:spLocks noGrp="1"/>
          </p:cNvSpPr>
          <p:nvPr>
            <p:ph type="pic" idx="2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9" name="Google Shape;29;p20"/>
          <p:cNvSpPr txBox="1">
            <a:spLocks noGrp="1"/>
          </p:cNvSpPr>
          <p:nvPr>
            <p:ph type="sldNum" idx="12"/>
          </p:nvPr>
        </p:nvSpPr>
        <p:spPr>
          <a:xfrm>
            <a:off x="11077200" y="6336000"/>
            <a:ext cx="72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0" name="Google Shape;30;p20"/>
          <p:cNvSpPr txBox="1">
            <a:spLocks noGrp="1"/>
          </p:cNvSpPr>
          <p:nvPr>
            <p:ph type="title"/>
          </p:nvPr>
        </p:nvSpPr>
        <p:spPr>
          <a:xfrm>
            <a:off x="6488715" y="365125"/>
            <a:ext cx="5220000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0"/>
          <p:cNvSpPr txBox="1">
            <a:spLocks noGrp="1"/>
          </p:cNvSpPr>
          <p:nvPr>
            <p:ph type="body" idx="1"/>
          </p:nvPr>
        </p:nvSpPr>
        <p:spPr>
          <a:xfrm>
            <a:off x="6488003" y="1889999"/>
            <a:ext cx="522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0"/>
          <p:cNvSpPr txBox="1">
            <a:spLocks noGrp="1"/>
          </p:cNvSpPr>
          <p:nvPr>
            <p:ph type="body" idx="3"/>
          </p:nvPr>
        </p:nvSpPr>
        <p:spPr>
          <a:xfrm>
            <a:off x="6488003" y="6146404"/>
            <a:ext cx="3600000" cy="318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05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Right 1">
  <p:cSld name="Image Right 1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1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35" name="Google Shape;35;p21"/>
          <p:cNvSpPr txBox="1">
            <a:spLocks noGrp="1"/>
          </p:cNvSpPr>
          <p:nvPr>
            <p:ph type="sldNum" idx="12"/>
          </p:nvPr>
        </p:nvSpPr>
        <p:spPr>
          <a:xfrm>
            <a:off x="11077200" y="6336000"/>
            <a:ext cx="72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6" name="Google Shape;36;p21"/>
          <p:cNvSpPr txBox="1">
            <a:spLocks noGrp="1"/>
          </p:cNvSpPr>
          <p:nvPr>
            <p:ph type="title"/>
          </p:nvPr>
        </p:nvSpPr>
        <p:spPr>
          <a:xfrm>
            <a:off x="396000" y="365125"/>
            <a:ext cx="5220000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1"/>
          <p:cNvSpPr txBox="1">
            <a:spLocks noGrp="1"/>
          </p:cNvSpPr>
          <p:nvPr>
            <p:ph type="body" idx="1"/>
          </p:nvPr>
        </p:nvSpPr>
        <p:spPr>
          <a:xfrm>
            <a:off x="395288" y="1889999"/>
            <a:ext cx="522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21"/>
          <p:cNvSpPr txBox="1">
            <a:spLocks noGrp="1"/>
          </p:cNvSpPr>
          <p:nvPr>
            <p:ph type="body" idx="3"/>
          </p:nvPr>
        </p:nvSpPr>
        <p:spPr>
          <a:xfrm>
            <a:off x="394799" y="6146404"/>
            <a:ext cx="5219999" cy="318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05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 1 3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2"/>
          <p:cNvSpPr txBox="1">
            <a:spLocks noGrp="1"/>
          </p:cNvSpPr>
          <p:nvPr>
            <p:ph type="ctrTitle"/>
          </p:nvPr>
        </p:nvSpPr>
        <p:spPr>
          <a:xfrm>
            <a:off x="2706160" y="526085"/>
            <a:ext cx="9144000" cy="1282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400"/>
              <a:buFont typeface="Arial"/>
              <a:buNone/>
              <a:defRPr sz="11400" b="1" i="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2"/>
          <p:cNvSpPr/>
          <p:nvPr/>
        </p:nvSpPr>
        <p:spPr>
          <a:xfrm>
            <a:off x="2625832" y="403314"/>
            <a:ext cx="0" cy="6051373"/>
          </a:xfrm>
          <a:custGeom>
            <a:avLst/>
            <a:gdLst/>
            <a:ahLst/>
            <a:cxnLst/>
            <a:rect l="l" t="t" r="r" b="b"/>
            <a:pathLst>
              <a:path w="120000" h="8610600" extrusionOk="0">
                <a:moveTo>
                  <a:pt x="0" y="0"/>
                </a:moveTo>
                <a:lnTo>
                  <a:pt x="0" y="8610600"/>
                </a:ln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89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2" name="Google Shape;42;p22"/>
          <p:cNvSpPr txBox="1"/>
          <p:nvPr/>
        </p:nvSpPr>
        <p:spPr>
          <a:xfrm>
            <a:off x="392715" y="1575048"/>
            <a:ext cx="1368000" cy="150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925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2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Learning from the world</a:t>
            </a:r>
            <a:endParaRPr sz="92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" name="Google Shape;43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2715" y="406648"/>
            <a:ext cx="1372715" cy="11078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Right 2">
  <p:cSld name="Image Right 2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3"/>
          <p:cNvSpPr>
            <a:spLocks noGrp="1"/>
          </p:cNvSpPr>
          <p:nvPr>
            <p:ph type="pic" idx="2"/>
          </p:nvPr>
        </p:nvSpPr>
        <p:spPr>
          <a:xfrm>
            <a:off x="6497640" y="403313"/>
            <a:ext cx="5299072" cy="605137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46" name="Google Shape;46;p23"/>
          <p:cNvSpPr txBox="1">
            <a:spLocks noGrp="1"/>
          </p:cNvSpPr>
          <p:nvPr>
            <p:ph type="sldNum" idx="12"/>
          </p:nvPr>
        </p:nvSpPr>
        <p:spPr>
          <a:xfrm>
            <a:off x="11077200" y="6336000"/>
            <a:ext cx="72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title"/>
          </p:nvPr>
        </p:nvSpPr>
        <p:spPr>
          <a:xfrm>
            <a:off x="396000" y="365125"/>
            <a:ext cx="5220000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3"/>
          <p:cNvSpPr txBox="1">
            <a:spLocks noGrp="1"/>
          </p:cNvSpPr>
          <p:nvPr>
            <p:ph type="body" idx="1"/>
          </p:nvPr>
        </p:nvSpPr>
        <p:spPr>
          <a:xfrm>
            <a:off x="395288" y="1889999"/>
            <a:ext cx="522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23"/>
          <p:cNvSpPr txBox="1">
            <a:spLocks noGrp="1"/>
          </p:cNvSpPr>
          <p:nvPr>
            <p:ph type="body" idx="3"/>
          </p:nvPr>
        </p:nvSpPr>
        <p:spPr>
          <a:xfrm>
            <a:off x="394799" y="6146404"/>
            <a:ext cx="5219999" cy="318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05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 1 4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5"/>
          <p:cNvSpPr txBox="1">
            <a:spLocks noGrp="1"/>
          </p:cNvSpPr>
          <p:nvPr>
            <p:ph type="ctrTitle"/>
          </p:nvPr>
        </p:nvSpPr>
        <p:spPr>
          <a:xfrm>
            <a:off x="2706160" y="526085"/>
            <a:ext cx="9144000" cy="1282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400"/>
              <a:buFont typeface="Arial"/>
              <a:buNone/>
              <a:defRPr sz="11400" b="1" i="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5"/>
          <p:cNvSpPr/>
          <p:nvPr/>
        </p:nvSpPr>
        <p:spPr>
          <a:xfrm>
            <a:off x="2625832" y="403314"/>
            <a:ext cx="0" cy="6051373"/>
          </a:xfrm>
          <a:custGeom>
            <a:avLst/>
            <a:gdLst/>
            <a:ahLst/>
            <a:cxnLst/>
            <a:rect l="l" t="t" r="r" b="b"/>
            <a:pathLst>
              <a:path w="120000" h="8610600" extrusionOk="0">
                <a:moveTo>
                  <a:pt x="0" y="0"/>
                </a:moveTo>
                <a:lnTo>
                  <a:pt x="0" y="8610600"/>
                </a:ln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89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1" name="Google Shape;61;p25"/>
          <p:cNvSpPr txBox="1"/>
          <p:nvPr/>
        </p:nvSpPr>
        <p:spPr>
          <a:xfrm>
            <a:off x="392715" y="1575048"/>
            <a:ext cx="1368000" cy="150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925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2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Learning from the world</a:t>
            </a:r>
            <a:endParaRPr sz="92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" name="Google Shape;62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2715" y="406648"/>
            <a:ext cx="1372715" cy="11078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">
  <p:cSld name="Title Slide 2">
    <p:bg>
      <p:bgPr>
        <a:solidFill>
          <a:schemeClr val="dk2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6"/>
          <p:cNvSpPr txBox="1">
            <a:spLocks noGrp="1"/>
          </p:cNvSpPr>
          <p:nvPr>
            <p:ph type="ctrTitle"/>
          </p:nvPr>
        </p:nvSpPr>
        <p:spPr>
          <a:xfrm>
            <a:off x="2706160" y="526085"/>
            <a:ext cx="9144000" cy="1306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400"/>
              <a:buFont typeface="Arial"/>
              <a:buNone/>
              <a:defRPr sz="114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6"/>
          <p:cNvSpPr/>
          <p:nvPr/>
        </p:nvSpPr>
        <p:spPr>
          <a:xfrm>
            <a:off x="2625832" y="403314"/>
            <a:ext cx="0" cy="6051373"/>
          </a:xfrm>
          <a:custGeom>
            <a:avLst/>
            <a:gdLst/>
            <a:ahLst/>
            <a:cxnLst/>
            <a:rect l="l" t="t" r="r" b="b"/>
            <a:pathLst>
              <a:path w="120000" h="8610600" extrusionOk="0">
                <a:moveTo>
                  <a:pt x="0" y="0"/>
                </a:moveTo>
                <a:lnTo>
                  <a:pt x="0" y="8610600"/>
                </a:lnTo>
              </a:path>
            </a:pathLst>
          </a:cu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89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6" name="Google Shape;66;p26"/>
          <p:cNvSpPr txBox="1"/>
          <p:nvPr/>
        </p:nvSpPr>
        <p:spPr>
          <a:xfrm>
            <a:off x="392715" y="1575048"/>
            <a:ext cx="1368000" cy="150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925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2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Learning from the world</a:t>
            </a:r>
            <a:endParaRPr sz="92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" name="Google Shape;67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2715" y="406648"/>
            <a:ext cx="1372715" cy="11078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>
            <a:spLocks noGrp="1"/>
          </p:cNvSpPr>
          <p:nvPr>
            <p:ph type="title"/>
          </p:nvPr>
        </p:nvSpPr>
        <p:spPr>
          <a:xfrm>
            <a:off x="396000" y="365125"/>
            <a:ext cx="10515600" cy="36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None/>
              <a:defRPr sz="2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6"/>
          <p:cNvSpPr txBox="1">
            <a:spLocks noGrp="1"/>
          </p:cNvSpPr>
          <p:nvPr>
            <p:ph type="body" idx="1"/>
          </p:nvPr>
        </p:nvSpPr>
        <p:spPr>
          <a:xfrm>
            <a:off x="396000" y="1890000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365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365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3655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365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365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2" name="Google Shape;12;p16"/>
          <p:cNvSpPr txBox="1">
            <a:spLocks noGrp="1"/>
          </p:cNvSpPr>
          <p:nvPr>
            <p:ph type="dt" idx="10"/>
          </p:nvPr>
        </p:nvSpPr>
        <p:spPr>
          <a:xfrm>
            <a:off x="396000" y="6336000"/>
            <a:ext cx="27432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ftr" idx="11"/>
          </p:nvPr>
        </p:nvSpPr>
        <p:spPr>
          <a:xfrm>
            <a:off x="4038600" y="6336000"/>
            <a:ext cx="41148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sldNum" idx="12"/>
          </p:nvPr>
        </p:nvSpPr>
        <p:spPr>
          <a:xfrm>
            <a:off x="11077200" y="6336000"/>
            <a:ext cx="720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8" r:id="rId8"/>
    <p:sldLayoutId id="2147483689" r:id="rId9"/>
    <p:sldLayoutId id="2147483690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illfellowship.org/our-impact/the-activate-fund/collaborative-services-against-homelessness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activate@churchillfellowship.or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3C_5F99ED21.xml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churchillfellowship.org/our-impact/the-activate-fund/" TargetMode="External"/><Relationship Id="rId5" Type="http://schemas.openxmlformats.org/officeDocument/2006/relationships/hyperlink" Target="https://www.churchillfellowship.org/fellows-resources/activate-fund-2026/activate-faqs/" TargetMode="External"/><Relationship Id="rId4" Type="http://schemas.openxmlformats.org/officeDocument/2006/relationships/hyperlink" Target="https://www.churchillfellowship.org/fellows-resources/activate-fund-2026/guidance-for-applicants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2_0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"/>
          <p:cNvSpPr/>
          <p:nvPr/>
        </p:nvSpPr>
        <p:spPr>
          <a:xfrm>
            <a:off x="-1" y="0"/>
            <a:ext cx="12189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0" name="Google Shape;190;p1"/>
          <p:cNvSpPr/>
          <p:nvPr/>
        </p:nvSpPr>
        <p:spPr>
          <a:xfrm>
            <a:off x="6279784" y="6047700"/>
            <a:ext cx="3629100" cy="83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1" name="Google Shape;191;p1"/>
          <p:cNvSpPr txBox="1">
            <a:spLocks noGrp="1"/>
          </p:cNvSpPr>
          <p:nvPr>
            <p:ph type="ctrTitle"/>
          </p:nvPr>
        </p:nvSpPr>
        <p:spPr>
          <a:xfrm>
            <a:off x="395100" y="395100"/>
            <a:ext cx="5502900" cy="25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GB" sz="6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ACTIVATE </a:t>
            </a:r>
            <a:br>
              <a:rPr lang="en-GB" sz="6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6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WEBINAR</a:t>
            </a:r>
            <a:endParaRPr sz="6000"/>
          </a:p>
        </p:txBody>
      </p:sp>
      <p:sp>
        <p:nvSpPr>
          <p:cNvPr id="192" name="Google Shape;192;p1"/>
          <p:cNvSpPr txBox="1"/>
          <p:nvPr/>
        </p:nvSpPr>
        <p:spPr>
          <a:xfrm>
            <a:off x="6396810" y="6120323"/>
            <a:ext cx="3360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17181A"/>
                </a:solidFill>
                <a:latin typeface="Georgia"/>
                <a:ea typeface="Georgia"/>
                <a:cs typeface="Georgia"/>
                <a:sym typeface="Georgia"/>
              </a:rPr>
              <a:t>Scott Hawley, CF 2024 (CHANGE)</a:t>
            </a:r>
            <a:endParaRPr lang="en-GB" sz="1200" b="1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17181A"/>
                </a:solidFill>
                <a:latin typeface="Georgia"/>
                <a:ea typeface="Georgia"/>
                <a:cs typeface="Georgia"/>
                <a:sym typeface="Georgia"/>
              </a:rPr>
              <a:t>Welsh Laverbread: </a:t>
            </a:r>
            <a:endParaRPr lang="en-GB" sz="120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17181A"/>
                </a:solidFill>
                <a:latin typeface="Georgia"/>
                <a:ea typeface="Georgia"/>
                <a:cs typeface="Georgia"/>
                <a:sym typeface="Georgia"/>
              </a:rPr>
              <a:t>A Recipe for Resilient UK Coastal Economies?</a:t>
            </a:r>
            <a:endParaRPr lang="en-GB" sz="12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3" name="Google Shape;193;p1"/>
          <p:cNvSpPr txBox="1">
            <a:spLocks noGrp="1"/>
          </p:cNvSpPr>
          <p:nvPr>
            <p:ph type="ctrTitle"/>
          </p:nvPr>
        </p:nvSpPr>
        <p:spPr>
          <a:xfrm>
            <a:off x="395100" y="5221100"/>
            <a:ext cx="55029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4000"/>
            </a:pPr>
            <a:r>
              <a:rPr lang="en-GB" sz="3200">
                <a:solidFill>
                  <a:srgbClr val="FF0000"/>
                </a:solidFill>
              </a:rPr>
              <a:t>9 April 13:00-14:00</a:t>
            </a:r>
            <a:endParaRPr sz="32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CC5829-37A9-4AAE-80D9-F37915CCE7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864" r="1"/>
          <a:stretch>
            <a:fillRect/>
          </a:stretch>
        </p:blipFill>
        <p:spPr>
          <a:xfrm>
            <a:off x="5577840" y="0"/>
            <a:ext cx="6614160" cy="6858000"/>
          </a:xfrm>
          <a:prstGeom prst="rect">
            <a:avLst/>
          </a:prstGeom>
        </p:spPr>
      </p:pic>
      <p:sp>
        <p:nvSpPr>
          <p:cNvPr id="6" name="Google Shape;192;p1">
            <a:extLst>
              <a:ext uri="{FF2B5EF4-FFF2-40B4-BE49-F238E27FC236}">
                <a16:creationId xmlns:a16="http://schemas.microsoft.com/office/drawing/2014/main" id="{8DEF4EC4-62F1-95FD-BCD4-F7AF8717505C}"/>
              </a:ext>
            </a:extLst>
          </p:cNvPr>
          <p:cNvSpPr txBox="1"/>
          <p:nvPr/>
        </p:nvSpPr>
        <p:spPr>
          <a:xfrm>
            <a:off x="5795191" y="5809166"/>
            <a:ext cx="3360600" cy="830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17181A"/>
                </a:solidFill>
                <a:latin typeface="Georgia"/>
                <a:ea typeface="Georgia"/>
                <a:cs typeface="Georgia"/>
                <a:sym typeface="Georgia"/>
              </a:rPr>
              <a:t>Mary Smith (CF 2019), Activate 2022</a:t>
            </a:r>
            <a:endParaRPr sz="1200" b="1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17181A"/>
                </a:solidFill>
                <a:latin typeface="Georgia"/>
                <a:ea typeface="Georgia"/>
                <a:cs typeface="Georgia"/>
                <a:sym typeface="Georgia"/>
              </a:rPr>
              <a:t>Collaborated with national experts and co-designed a formal delivery framework for mental health care farms in the UK </a:t>
            </a:r>
            <a:endParaRPr sz="120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>
          <a:extLst>
            <a:ext uri="{FF2B5EF4-FFF2-40B4-BE49-F238E27FC236}">
              <a16:creationId xmlns:a16="http://schemas.microsoft.com/office/drawing/2014/main" id="{D1F690A8-8B5E-929D-4472-B7191F377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5">
            <a:extLst>
              <a:ext uri="{FF2B5EF4-FFF2-40B4-BE49-F238E27FC236}">
                <a16:creationId xmlns:a16="http://schemas.microsoft.com/office/drawing/2014/main" id="{3B98016B-7993-6D8F-F338-A1D039402D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22483" y="370559"/>
            <a:ext cx="5007863" cy="775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buClr>
                <a:srgbClr val="000000"/>
              </a:buClr>
              <a:buSzPts val="3600"/>
            </a:pPr>
            <a:r>
              <a:rPr lang="en-GB" sz="2800"/>
              <a:t>Organising and mobilising with others to create change </a:t>
            </a:r>
            <a:endParaRPr sz="2800"/>
          </a:p>
        </p:txBody>
      </p:sp>
      <p:sp>
        <p:nvSpPr>
          <p:cNvPr id="227" name="Google Shape;227;p5">
            <a:extLst>
              <a:ext uri="{FF2B5EF4-FFF2-40B4-BE49-F238E27FC236}">
                <a16:creationId xmlns:a16="http://schemas.microsoft.com/office/drawing/2014/main" id="{B5DD4E55-CC1D-EB3F-411F-DCBC2A91B76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4646" y="1523208"/>
            <a:ext cx="5810751" cy="5238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5900" indent="-203200">
              <a:buSzPts val="2200"/>
            </a:pPr>
            <a:r>
              <a:rPr lang="en-GB" sz="2400">
                <a:latin typeface="+mj-lt"/>
              </a:rPr>
              <a:t> National or local campaigning for policy or legislative change</a:t>
            </a:r>
          </a:p>
          <a:p>
            <a:pPr marL="12700" indent="0">
              <a:buSzPts val="2200"/>
              <a:buNone/>
            </a:pPr>
            <a:endParaRPr lang="en-GB" sz="2400">
              <a:latin typeface="+mj-lt"/>
            </a:endParaRPr>
          </a:p>
          <a:p>
            <a:pPr marL="355600">
              <a:buSzPts val="2200"/>
            </a:pPr>
            <a:r>
              <a:rPr lang="en-GB" sz="2400">
                <a:latin typeface="+mj-lt"/>
              </a:rPr>
              <a:t>Further publication or events to disseminate and promote your Fellowship recommendation</a:t>
            </a:r>
          </a:p>
          <a:p>
            <a:pPr marL="12700" indent="0">
              <a:buSzPts val="2200"/>
              <a:buNone/>
            </a:pPr>
            <a:endParaRPr lang="en-GB" sz="2400">
              <a:latin typeface="+mj-lt"/>
            </a:endParaRPr>
          </a:p>
          <a:p>
            <a:pPr marL="355600">
              <a:buSzPts val="2200"/>
            </a:pPr>
            <a:r>
              <a:rPr lang="en-GB" sz="2400">
                <a:latin typeface="+mj-lt"/>
              </a:rPr>
              <a:t>Community organising</a:t>
            </a:r>
          </a:p>
          <a:p>
            <a:pPr marL="12700" indent="0">
              <a:buSzPts val="2200"/>
              <a:buNone/>
            </a:pPr>
            <a:endParaRPr lang="en-GB" sz="2400">
              <a:latin typeface="+mj-lt"/>
            </a:endParaRPr>
          </a:p>
          <a:p>
            <a:pPr marL="355600">
              <a:buSzPts val="2200"/>
            </a:pPr>
            <a:r>
              <a:rPr lang="en-GB" sz="2400">
                <a:latin typeface="+mj-lt"/>
              </a:rPr>
              <a:t>Bringing networks and alliances together to build a momentum for change</a:t>
            </a:r>
          </a:p>
          <a:p>
            <a:pPr marL="215900" indent="-88900">
              <a:buNone/>
            </a:pPr>
            <a:endParaRPr lang="en-US" sz="2400">
              <a:latin typeface="Arial"/>
              <a:cs typeface="Arial"/>
            </a:endParaRPr>
          </a:p>
        </p:txBody>
      </p:sp>
      <p:sp>
        <p:nvSpPr>
          <p:cNvPr id="228" name="Google Shape;228;p5">
            <a:extLst>
              <a:ext uri="{FF2B5EF4-FFF2-40B4-BE49-F238E27FC236}">
                <a16:creationId xmlns:a16="http://schemas.microsoft.com/office/drawing/2014/main" id="{F734997E-33EC-5853-67E9-BDDBD6CAFAAE}"/>
              </a:ext>
            </a:extLst>
          </p:cNvPr>
          <p:cNvSpPr/>
          <p:nvPr/>
        </p:nvSpPr>
        <p:spPr>
          <a:xfrm>
            <a:off x="6294001" y="5938684"/>
            <a:ext cx="3002400" cy="91975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7CF9AB-CE35-D2A5-9103-FA11F64895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23" t="66482" r="70923" b="3026"/>
          <a:stretch>
            <a:fillRect/>
          </a:stretch>
        </p:blipFill>
        <p:spPr>
          <a:xfrm>
            <a:off x="4381" y="349534"/>
            <a:ext cx="913523" cy="793772"/>
          </a:xfrm>
          <a:prstGeom prst="rect">
            <a:avLst/>
          </a:prstGeom>
        </p:spPr>
      </p:pic>
      <p:pic>
        <p:nvPicPr>
          <p:cNvPr id="11" name="Picture Placeholder 10" descr="A person in a striped shirt&#10;&#10;AI-generated content may be incorrect.">
            <a:extLst>
              <a:ext uri="{FF2B5EF4-FFF2-40B4-BE49-F238E27FC236}">
                <a16:creationId xmlns:a16="http://schemas.microsoft.com/office/drawing/2014/main" id="{CD9797E7-3FE3-8A2B-534D-075DB451F6DB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4"/>
          <a:srcRect l="20400" r="2040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8" name="Google Shape;192;p1">
            <a:extLst>
              <a:ext uri="{FF2B5EF4-FFF2-40B4-BE49-F238E27FC236}">
                <a16:creationId xmlns:a16="http://schemas.microsoft.com/office/drawing/2014/main" id="{ED10ADF4-D1D5-2166-9812-E0479140F750}"/>
              </a:ext>
            </a:extLst>
          </p:cNvPr>
          <p:cNvSpPr txBox="1"/>
          <p:nvPr/>
        </p:nvSpPr>
        <p:spPr>
          <a:xfrm>
            <a:off x="6432179" y="5835736"/>
            <a:ext cx="3868599" cy="6462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200" b="1">
                <a:solidFill>
                  <a:srgbClr val="17181A"/>
                </a:solidFill>
                <a:latin typeface="Georgia"/>
                <a:ea typeface="Georgia"/>
                <a:cs typeface="Georgia"/>
                <a:sym typeface="Georgia"/>
              </a:rPr>
              <a:t>Amanda Walters (CF 2018), Activate 2022</a:t>
            </a:r>
          </a:p>
          <a:p>
            <a:r>
              <a:rPr lang="en-GB" sz="1200">
                <a:solidFill>
                  <a:srgbClr val="17181A"/>
                </a:solidFill>
                <a:latin typeface="Georgia"/>
                <a:ea typeface="Georgia"/>
                <a:cs typeface="Georgia"/>
              </a:rPr>
              <a:t>Piloted a campaign to change national policy on sick pay </a:t>
            </a:r>
          </a:p>
        </p:txBody>
      </p:sp>
    </p:spTree>
    <p:extLst>
      <p:ext uri="{BB962C8B-B14F-4D97-AF65-F5344CB8AC3E}">
        <p14:creationId xmlns:p14="http://schemas.microsoft.com/office/powerpoint/2010/main" val="35998912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9"/>
          <p:cNvSpPr/>
          <p:nvPr/>
        </p:nvSpPr>
        <p:spPr>
          <a:xfrm>
            <a:off x="8562975" y="-9525"/>
            <a:ext cx="36291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66" name="Google Shape;266;p9"/>
          <p:cNvSpPr txBox="1"/>
          <p:nvPr/>
        </p:nvSpPr>
        <p:spPr>
          <a:xfrm>
            <a:off x="3660250" y="3603106"/>
            <a:ext cx="4083600" cy="363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ea typeface="Georgia"/>
                <a:sym typeface="Georgia"/>
              </a:rPr>
              <a:t>Education and skills</a:t>
            </a:r>
            <a:endParaRPr sz="1600">
              <a:solidFill>
                <a:schemeClr val="dk1"/>
              </a:solidFill>
              <a:ea typeface="Georgia"/>
              <a:sym typeface="Georgia"/>
            </a:endParaRPr>
          </a:p>
        </p:txBody>
      </p:sp>
      <p:sp>
        <p:nvSpPr>
          <p:cNvPr id="267" name="Google Shape;267;p9"/>
          <p:cNvSpPr txBox="1"/>
          <p:nvPr/>
        </p:nvSpPr>
        <p:spPr>
          <a:xfrm>
            <a:off x="3022075" y="395100"/>
            <a:ext cx="8774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r>
              <a:rPr lang="en-GB" sz="3600" b="1">
                <a:solidFill>
                  <a:schemeClr val="dk1"/>
                </a:solidFill>
                <a:ea typeface="Georgia"/>
                <a:cs typeface="Georgia"/>
                <a:sym typeface="Georgia"/>
              </a:rPr>
              <a:t>Universal themes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68" name="Google Shape;268;p9"/>
          <p:cNvSpPr txBox="1"/>
          <p:nvPr/>
        </p:nvSpPr>
        <p:spPr>
          <a:xfrm>
            <a:off x="3685381" y="1249090"/>
            <a:ext cx="4083600" cy="363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ea typeface="Georgia"/>
                <a:sym typeface="Georgia"/>
              </a:rPr>
              <a:t>Arts and culture</a:t>
            </a:r>
            <a:endParaRPr sz="1600" b="1">
              <a:solidFill>
                <a:schemeClr val="dk1"/>
              </a:solidFill>
              <a:ea typeface="Georgia"/>
              <a:sym typeface="Georgia"/>
            </a:endParaRPr>
          </a:p>
        </p:txBody>
      </p:sp>
      <p:sp>
        <p:nvSpPr>
          <p:cNvPr id="269" name="Google Shape;269;p9"/>
          <p:cNvSpPr txBox="1"/>
          <p:nvPr/>
        </p:nvSpPr>
        <p:spPr>
          <a:xfrm>
            <a:off x="9045600" y="395100"/>
            <a:ext cx="2751300" cy="60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ea typeface="Georgia"/>
                <a:cs typeface="Georgia"/>
                <a:sym typeface="Georgia"/>
              </a:rPr>
              <a:t>Choose the theme that is most relevant to your project idea and the change you want to see.</a:t>
            </a:r>
            <a:endParaRPr lang="en-US" sz="2000">
              <a:solidFill>
                <a:schemeClr val="dk1"/>
              </a:solidFill>
              <a:ea typeface="Georgia"/>
              <a:cs typeface="Georgia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ea typeface="Georgia"/>
              <a:cs typeface="Georgia"/>
            </a:endParaRPr>
          </a:p>
        </p:txBody>
      </p:sp>
      <p:sp>
        <p:nvSpPr>
          <p:cNvPr id="270" name="Google Shape;270;p9"/>
          <p:cNvSpPr txBox="1"/>
          <p:nvPr/>
        </p:nvSpPr>
        <p:spPr>
          <a:xfrm>
            <a:off x="3660250" y="1824102"/>
            <a:ext cx="4874100" cy="363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solidFill>
                  <a:schemeClr val="dk1"/>
                </a:solidFill>
                <a:ea typeface="Georgia"/>
                <a:sym typeface="Georgia"/>
              </a:rPr>
              <a:t>Community and citizenship</a:t>
            </a:r>
            <a:endParaRPr sz="1600">
              <a:solidFill>
                <a:schemeClr val="dk1"/>
              </a:solidFill>
              <a:ea typeface="Georgia"/>
              <a:sym typeface="Georgia"/>
            </a:endParaRPr>
          </a:p>
        </p:txBody>
      </p:sp>
      <p:sp>
        <p:nvSpPr>
          <p:cNvPr id="271" name="Google Shape;271;p9"/>
          <p:cNvSpPr txBox="1"/>
          <p:nvPr/>
        </p:nvSpPr>
        <p:spPr>
          <a:xfrm>
            <a:off x="3660250" y="2417103"/>
            <a:ext cx="8774700" cy="363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ea typeface="Georgia"/>
                <a:sym typeface="Georgia"/>
              </a:rPr>
              <a:t>Economy and enterprise</a:t>
            </a:r>
            <a:endParaRPr sz="1600">
              <a:solidFill>
                <a:schemeClr val="dk1"/>
              </a:solidFill>
              <a:ea typeface="Georgia"/>
              <a:sym typeface="Georgia"/>
            </a:endParaRPr>
          </a:p>
        </p:txBody>
      </p:sp>
      <p:sp>
        <p:nvSpPr>
          <p:cNvPr id="272" name="Google Shape;272;p9"/>
          <p:cNvSpPr txBox="1"/>
          <p:nvPr/>
        </p:nvSpPr>
        <p:spPr>
          <a:xfrm>
            <a:off x="3660250" y="3010105"/>
            <a:ext cx="3283500" cy="363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ea typeface="Georgia"/>
                <a:sym typeface="Georgia"/>
              </a:rPr>
              <a:t>Environment and resources</a:t>
            </a:r>
          </a:p>
        </p:txBody>
      </p:sp>
      <p:sp>
        <p:nvSpPr>
          <p:cNvPr id="273" name="Google Shape;273;p9"/>
          <p:cNvSpPr txBox="1"/>
          <p:nvPr/>
        </p:nvSpPr>
        <p:spPr>
          <a:xfrm>
            <a:off x="3669763" y="4218326"/>
            <a:ext cx="4083600" cy="363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ea typeface="Georgia"/>
                <a:sym typeface="Georgia"/>
              </a:rPr>
              <a:t>Governance and public provision</a:t>
            </a:r>
            <a:endParaRPr sz="1600">
              <a:solidFill>
                <a:schemeClr val="dk1"/>
              </a:solidFill>
              <a:ea typeface="Georgia"/>
              <a:sym typeface="Georgia"/>
            </a:endParaRPr>
          </a:p>
        </p:txBody>
      </p:sp>
      <p:sp>
        <p:nvSpPr>
          <p:cNvPr id="274" name="Google Shape;274;p9"/>
          <p:cNvSpPr txBox="1"/>
          <p:nvPr/>
        </p:nvSpPr>
        <p:spPr>
          <a:xfrm>
            <a:off x="3685381" y="4822082"/>
            <a:ext cx="4083600" cy="363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ea typeface="Georgia"/>
                <a:sym typeface="Georgia"/>
              </a:rPr>
              <a:t>Health and wellbeing</a:t>
            </a:r>
            <a:endParaRPr sz="1600">
              <a:solidFill>
                <a:schemeClr val="dk1"/>
              </a:solidFill>
              <a:ea typeface="Georgia"/>
              <a:sym typeface="Georgia"/>
            </a:endParaRPr>
          </a:p>
        </p:txBody>
      </p:sp>
      <p:sp>
        <p:nvSpPr>
          <p:cNvPr id="275" name="Google Shape;275;p9"/>
          <p:cNvSpPr txBox="1"/>
          <p:nvPr/>
        </p:nvSpPr>
        <p:spPr>
          <a:xfrm>
            <a:off x="3676946" y="5359791"/>
            <a:ext cx="2621678" cy="363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ea typeface="Georgia"/>
                <a:sym typeface="Georgia"/>
              </a:rPr>
              <a:t>Science and technology</a:t>
            </a:r>
            <a:endParaRPr sz="1600">
              <a:solidFill>
                <a:schemeClr val="dk1"/>
              </a:solidFill>
              <a:ea typeface="Georgia"/>
              <a:sym typeface="Georgia"/>
            </a:endParaRPr>
          </a:p>
        </p:txBody>
      </p:sp>
      <p:pic>
        <p:nvPicPr>
          <p:cNvPr id="277" name="Google Shape;277;p9" title="tech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6753" y="5373381"/>
            <a:ext cx="347399" cy="360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9" title="open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96753" y="4221459"/>
            <a:ext cx="309602" cy="360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9" title="healthcare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96753" y="4822082"/>
            <a:ext cx="360003" cy="300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9" title="environment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35091" y="2945753"/>
            <a:ext cx="354600" cy="360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9" title="education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33025" y="3617240"/>
            <a:ext cx="396001" cy="359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9" title="economies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97776" y="2365983"/>
            <a:ext cx="361800" cy="360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9" title="community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168080" y="1786213"/>
            <a:ext cx="372598" cy="360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9" title="arts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227041" y="1206448"/>
            <a:ext cx="352409" cy="3599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6"/>
          <p:cNvSpPr txBox="1">
            <a:spLocks noGrp="1"/>
          </p:cNvSpPr>
          <p:nvPr>
            <p:ph type="title"/>
          </p:nvPr>
        </p:nvSpPr>
        <p:spPr>
          <a:xfrm>
            <a:off x="6426533" y="284665"/>
            <a:ext cx="522000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</a:pPr>
            <a:r>
              <a:rPr lang="en-GB" sz="3600">
                <a:solidFill>
                  <a:schemeClr val="dk1"/>
                </a:solidFill>
                <a:latin typeface="+mn-lt"/>
                <a:ea typeface="Georgia"/>
                <a:cs typeface="Georgia"/>
                <a:sym typeface="Georgia"/>
              </a:rPr>
              <a:t>Good to know</a:t>
            </a:r>
            <a:endParaRPr sz="3600">
              <a:solidFill>
                <a:schemeClr val="dk1"/>
              </a:solidFill>
              <a:latin typeface="+mn-lt"/>
              <a:ea typeface="Georgia"/>
              <a:cs typeface="Georgia"/>
              <a:sym typeface="Georgia"/>
            </a:endParaRPr>
          </a:p>
        </p:txBody>
      </p:sp>
      <p:sp>
        <p:nvSpPr>
          <p:cNvPr id="236" name="Google Shape;236;p6"/>
          <p:cNvSpPr txBox="1">
            <a:spLocks noGrp="1"/>
          </p:cNvSpPr>
          <p:nvPr>
            <p:ph type="body" idx="1"/>
          </p:nvPr>
        </p:nvSpPr>
        <p:spPr>
          <a:xfrm>
            <a:off x="6294000" y="896609"/>
            <a:ext cx="5502900" cy="5731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indent="-285750">
              <a:buSzPts val="1600"/>
            </a:pPr>
            <a:r>
              <a:rPr lang="en-GB" sz="2000">
                <a:latin typeface="+mn-lt"/>
                <a:cs typeface="Arial"/>
              </a:rPr>
              <a:t>Your project does not need to be within the same sector as you Fellowship, as long as this builds on what you have learnt during your Fellowship.</a:t>
            </a:r>
            <a:endParaRPr lang="en-US"/>
          </a:p>
          <a:p>
            <a:pPr marL="285750" indent="-285750">
              <a:buSzPts val="1600"/>
            </a:pPr>
            <a:endParaRPr lang="en-GB" sz="2000">
              <a:latin typeface="+mn-lt"/>
            </a:endParaRPr>
          </a:p>
          <a:p>
            <a:pPr marL="285750" indent="-285750">
              <a:buSzPts val="1600"/>
            </a:pPr>
            <a:r>
              <a:rPr lang="en-GB" sz="2000">
                <a:latin typeface="+mn-lt"/>
              </a:rPr>
              <a:t>We will prioritise awarding grants to applications from Fellows who would find it difficult to find funding elsewhere.</a:t>
            </a:r>
            <a:endParaRPr lang="en-GB"/>
          </a:p>
          <a:p>
            <a:pPr marL="285750" indent="-285750">
              <a:buSzPts val="1600"/>
            </a:pPr>
            <a:endParaRPr lang="en-GB" sz="2000">
              <a:latin typeface="+mn-lt"/>
            </a:endParaRPr>
          </a:p>
          <a:p>
            <a:pPr marL="285750" indent="-285750">
              <a:buSzPts val="1600"/>
            </a:pPr>
            <a:r>
              <a:rPr lang="en-GB" sz="2000">
                <a:latin typeface="+mn-lt"/>
              </a:rPr>
              <a:t>We will also prioritise projects which are particularly innovative, experimental, or groundbreaking.</a:t>
            </a:r>
          </a:p>
          <a:p>
            <a:pPr marL="285750" indent="-285750">
              <a:buSzPts val="1600"/>
            </a:pPr>
            <a:endParaRPr lang="en-GB" sz="2000">
              <a:latin typeface="+mn-lt"/>
            </a:endParaRPr>
          </a:p>
          <a:p>
            <a:pPr marL="285750" indent="-285750">
              <a:buSzPts val="1600"/>
            </a:pPr>
            <a:r>
              <a:rPr lang="en-GB" sz="2000">
                <a:latin typeface="+mn-lt"/>
              </a:rPr>
              <a:t>We are looking for ideas that are 'ready to go'.</a:t>
            </a:r>
            <a:br>
              <a:rPr lang="en-GB" sz="2000">
                <a:latin typeface="+mn-lt"/>
              </a:rPr>
            </a:br>
            <a:endParaRPr lang="en-GB" sz="2000">
              <a:latin typeface="+mn-lt"/>
            </a:endParaRPr>
          </a:p>
          <a:p>
            <a:pPr marL="285750" indent="-285750">
              <a:buSzPts val="1600"/>
            </a:pPr>
            <a:r>
              <a:rPr lang="en-GB" sz="2000">
                <a:latin typeface="+mn-lt"/>
              </a:rPr>
              <a:t>A grant from the Active Fund may affect your tax or benefits status. </a:t>
            </a:r>
          </a:p>
          <a:p>
            <a:pPr marL="285750" indent="-285750">
              <a:buSzPts val="1600"/>
            </a:pPr>
            <a:endParaRPr lang="en-GB" sz="2400">
              <a:latin typeface="+mn-lt"/>
            </a:endParaRPr>
          </a:p>
        </p:txBody>
      </p:sp>
      <p:sp>
        <p:nvSpPr>
          <p:cNvPr id="237" name="Google Shape;237;p6"/>
          <p:cNvSpPr/>
          <p:nvPr/>
        </p:nvSpPr>
        <p:spPr>
          <a:xfrm>
            <a:off x="0" y="6024400"/>
            <a:ext cx="3562500" cy="83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38" name="Google Shape;238;p6"/>
          <p:cNvSpPr txBox="1">
            <a:spLocks noGrp="1"/>
          </p:cNvSpPr>
          <p:nvPr>
            <p:ph type="body" idx="3"/>
          </p:nvPr>
        </p:nvSpPr>
        <p:spPr>
          <a:xfrm>
            <a:off x="152725" y="6047725"/>
            <a:ext cx="3514500" cy="8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GB" sz="1200" b="1">
                <a:latin typeface="Georgia"/>
                <a:ea typeface="Georgia"/>
                <a:cs typeface="Georgia"/>
                <a:sym typeface="Georgia"/>
              </a:rPr>
              <a:t>Herbert Klein, CF 2020</a:t>
            </a:r>
            <a:endParaRPr/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GB" sz="1200">
                <a:latin typeface="Georgia"/>
                <a:ea typeface="Georgia"/>
                <a:cs typeface="Georgia"/>
                <a:sym typeface="Georgia"/>
              </a:rPr>
              <a:t>Improving Emergency Services for Deaf People</a:t>
            </a:r>
            <a:endParaRPr/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8422216E-086F-E559-FA15-BBDFC24155A1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5556" r="5556"/>
          <a:stretch>
            <a:fillRect/>
          </a:stretch>
        </p:blipFill>
        <p:spPr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14" name="Google Shape;192;p1">
            <a:extLst>
              <a:ext uri="{FF2B5EF4-FFF2-40B4-BE49-F238E27FC236}">
                <a16:creationId xmlns:a16="http://schemas.microsoft.com/office/drawing/2014/main" id="{B0BBC985-E875-9B93-F8CA-2D68100FA2CD}"/>
              </a:ext>
            </a:extLst>
          </p:cNvPr>
          <p:cNvSpPr txBox="1"/>
          <p:nvPr/>
        </p:nvSpPr>
        <p:spPr>
          <a:xfrm>
            <a:off x="2517552" y="5880739"/>
            <a:ext cx="3360600" cy="830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17181A"/>
                </a:solidFill>
                <a:latin typeface="Georgia"/>
                <a:ea typeface="Georgia"/>
                <a:cs typeface="Georgia"/>
                <a:sym typeface="Georgia"/>
              </a:rPr>
              <a:t>Gee Walker (CF 2012), Activate 2021</a:t>
            </a:r>
          </a:p>
          <a:p>
            <a:r>
              <a:rPr lang="en-GB" sz="1200">
                <a:solidFill>
                  <a:srgbClr val="17181A"/>
                </a:solidFill>
                <a:latin typeface="Georgia"/>
                <a:ea typeface="Georgia"/>
                <a:cs typeface="Georgia"/>
                <a:sym typeface="Georgia"/>
              </a:rPr>
              <a:t>Expanded her Foundation’s service model to incorporate different types of therapy to support victims of hate crime</a:t>
            </a:r>
            <a:endParaRPr sz="120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001266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/>
          <p:nvPr/>
        </p:nvSpPr>
        <p:spPr>
          <a:xfrm>
            <a:off x="2928001" y="398968"/>
            <a:ext cx="8838000" cy="6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r>
              <a:rPr lang="en-GB" sz="3600" b="1">
                <a:solidFill>
                  <a:schemeClr val="dk1"/>
                </a:solidFill>
                <a:ea typeface="Georgia"/>
                <a:cs typeface="Georgia"/>
                <a:sym typeface="Georgia"/>
              </a:rPr>
              <a:t>How to apply</a:t>
            </a:r>
            <a:br>
              <a:rPr lang="en-GB" sz="1700" b="1">
                <a:latin typeface="Arial"/>
                <a:ea typeface="Arial"/>
                <a:cs typeface="Arial"/>
              </a:rPr>
            </a:br>
            <a:endParaRPr sz="2200"/>
          </a:p>
          <a:p>
            <a:pPr marL="0" marR="0" lvl="0" indent="0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15900" marR="0" lvl="0" indent="-1079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Arial"/>
              <a:buNone/>
            </a:pPr>
            <a:endParaRPr sz="17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92" name="Google Shape;292;p10"/>
          <p:cNvSpPr txBox="1"/>
          <p:nvPr/>
        </p:nvSpPr>
        <p:spPr>
          <a:xfrm>
            <a:off x="2495260" y="1245752"/>
            <a:ext cx="9262560" cy="3740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00100" lvl="1" indent="-342900">
              <a:lnSpc>
                <a:spcPct val="150000"/>
              </a:lnSpc>
              <a:buClr>
                <a:schemeClr val="dk2"/>
              </a:buClr>
              <a:buSzPts val="3600"/>
              <a:buChar char="•"/>
            </a:pPr>
            <a:r>
              <a:rPr lang="en-GB" sz="2400">
                <a:solidFill>
                  <a:schemeClr val="dk1"/>
                </a:solidFill>
                <a:ea typeface="Georgia"/>
                <a:cs typeface="Georgia"/>
                <a:sym typeface="Georgia"/>
              </a:rPr>
              <a:t>Read our guidance and FAQ's.</a:t>
            </a:r>
            <a:endParaRPr lang="en-GB" sz="2400">
              <a:solidFill>
                <a:schemeClr val="dk1"/>
              </a:solidFill>
              <a:ea typeface="Georgia"/>
              <a:cs typeface="Georgia"/>
            </a:endParaRPr>
          </a:p>
          <a:p>
            <a:pPr marL="800100" lvl="1" indent="-342900">
              <a:lnSpc>
                <a:spcPct val="110000"/>
              </a:lnSpc>
              <a:buClr>
                <a:srgbClr val="E30613"/>
              </a:buClr>
              <a:buSzPts val="3600"/>
              <a:buChar char="•"/>
            </a:pPr>
            <a:r>
              <a:rPr lang="en-GB" sz="2400">
                <a:solidFill>
                  <a:schemeClr val="dk1"/>
                </a:solidFill>
                <a:ea typeface="Georgia"/>
                <a:cs typeface="Georgia"/>
              </a:rPr>
              <a:t>All eligible Fellows should have received a warm-up email on 1 April.</a:t>
            </a:r>
          </a:p>
          <a:p>
            <a:pPr marL="800100" lvl="1" indent="-342900">
              <a:lnSpc>
                <a:spcPct val="110000"/>
              </a:lnSpc>
              <a:buClr>
                <a:srgbClr val="E30613"/>
              </a:buClr>
              <a:buSzPts val="3600"/>
              <a:buChar char="•"/>
            </a:pPr>
            <a:r>
              <a:rPr lang="en-GB" sz="2400">
                <a:solidFill>
                  <a:schemeClr val="dk1"/>
                </a:solidFill>
                <a:ea typeface="Georgia"/>
                <a:cs typeface="Georgia"/>
              </a:rPr>
              <a:t>You will receive another email from us on 15 April, with instructions on how to apply and an application link.</a:t>
            </a:r>
            <a:endParaRPr lang="en-GB">
              <a:solidFill>
                <a:schemeClr val="dk1"/>
              </a:solidFill>
            </a:endParaRPr>
          </a:p>
          <a:p>
            <a:pPr marL="800100" lvl="1" indent="-342900">
              <a:lnSpc>
                <a:spcPct val="110000"/>
              </a:lnSpc>
              <a:buClr>
                <a:srgbClr val="E30613"/>
              </a:buClr>
              <a:buSzPts val="3600"/>
              <a:buChar char="•"/>
            </a:pPr>
            <a:r>
              <a:rPr lang="en-GB" sz="2400">
                <a:solidFill>
                  <a:schemeClr val="dk1"/>
                </a:solidFill>
                <a:ea typeface="Georgia"/>
                <a:cs typeface="Georgia"/>
              </a:rPr>
              <a:t>You may need to provide additional information if you are applying as a group or as part of an organisation or if you are working with children or adults at risk.</a:t>
            </a:r>
          </a:p>
          <a:p>
            <a:pPr marL="800100" lvl="1" indent="-342900">
              <a:lnSpc>
                <a:spcPct val="110000"/>
              </a:lnSpc>
              <a:buSzPts val="3600"/>
              <a:buChar char="•"/>
            </a:pPr>
            <a:endParaRPr lang="en-GB" sz="2400">
              <a:solidFill>
                <a:schemeClr val="dk1"/>
              </a:solidFill>
              <a:ea typeface="Georgia"/>
              <a:cs typeface="Georgia"/>
            </a:endParaRPr>
          </a:p>
          <a:p>
            <a:pPr marL="800100" lvl="1" indent="-342900">
              <a:lnSpc>
                <a:spcPct val="110000"/>
              </a:lnSpc>
              <a:buSzPts val="3600"/>
              <a:buChar char="•"/>
            </a:pPr>
            <a:endParaRPr lang="en-GB" sz="2200">
              <a:solidFill>
                <a:schemeClr val="dk1"/>
              </a:solidFill>
              <a:latin typeface="Georgia"/>
              <a:ea typeface="Georgia"/>
              <a:cs typeface="Georgia"/>
            </a:endParaRPr>
          </a:p>
        </p:txBody>
      </p:sp>
      <p:sp>
        <p:nvSpPr>
          <p:cNvPr id="293" name="Google Shape;293;p10"/>
          <p:cNvSpPr/>
          <p:nvPr/>
        </p:nvSpPr>
        <p:spPr>
          <a:xfrm>
            <a:off x="9142500" y="4981575"/>
            <a:ext cx="3049500" cy="18765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0" tIns="360000" rIns="360000" bIns="360000" anchor="ctr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200" b="1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Complete your application by midday on 22 June</a:t>
            </a:r>
            <a:endParaRPr sz="22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>
          <a:extLst>
            <a:ext uri="{FF2B5EF4-FFF2-40B4-BE49-F238E27FC236}">
              <a16:creationId xmlns:a16="http://schemas.microsoft.com/office/drawing/2014/main" id="{CAE81794-4FF0-C516-F702-C6B0C13CF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6">
            <a:extLst>
              <a:ext uri="{FF2B5EF4-FFF2-40B4-BE49-F238E27FC236}">
                <a16:creationId xmlns:a16="http://schemas.microsoft.com/office/drawing/2014/main" id="{DF583E17-83A8-25A9-9F11-17E218A0166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94010" y="251535"/>
            <a:ext cx="5739493" cy="498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</a:pPr>
            <a:r>
              <a:rPr lang="en-GB" sz="3600">
                <a:solidFill>
                  <a:schemeClr val="dk1"/>
                </a:solidFill>
                <a:latin typeface="+mn-lt"/>
                <a:ea typeface="Georgia"/>
                <a:cs typeface="Georgia"/>
                <a:sym typeface="Georgia"/>
              </a:rPr>
              <a:t>Key application questions</a:t>
            </a:r>
            <a:endParaRPr sz="3600">
              <a:solidFill>
                <a:schemeClr val="dk1"/>
              </a:solidFill>
              <a:latin typeface="+mn-lt"/>
              <a:ea typeface="Georgia"/>
              <a:cs typeface="Georgia"/>
              <a:sym typeface="Georgia"/>
            </a:endParaRPr>
          </a:p>
        </p:txBody>
      </p:sp>
      <p:sp>
        <p:nvSpPr>
          <p:cNvPr id="236" name="Google Shape;236;p6">
            <a:extLst>
              <a:ext uri="{FF2B5EF4-FFF2-40B4-BE49-F238E27FC236}">
                <a16:creationId xmlns:a16="http://schemas.microsoft.com/office/drawing/2014/main" id="{4805FADC-2AC9-A6AD-0D8F-A54300B6F13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94010" y="945179"/>
            <a:ext cx="5502900" cy="5517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indent="-285750">
              <a:buSzPts val="1600"/>
            </a:pPr>
            <a:r>
              <a:rPr lang="en-GB" sz="2000" b="1">
                <a:latin typeface="+mn-lt"/>
              </a:rPr>
              <a:t>How does your project relate to your Fellowship?</a:t>
            </a:r>
          </a:p>
          <a:p>
            <a:pPr marL="285750" indent="-285750">
              <a:buSzPts val="1600"/>
            </a:pPr>
            <a:endParaRPr lang="en-GB" sz="2000">
              <a:latin typeface="+mn-lt"/>
            </a:endParaRPr>
          </a:p>
          <a:p>
            <a:pPr marL="285750" indent="-285750">
              <a:buSzPts val="1600"/>
            </a:pPr>
            <a:r>
              <a:rPr lang="en-GB" sz="2000" b="1">
                <a:latin typeface="+mn-lt"/>
              </a:rPr>
              <a:t>Why is your project needed and why is it needed now?</a:t>
            </a:r>
          </a:p>
          <a:p>
            <a:pPr marL="285750" indent="-285750">
              <a:buSzPts val="1600"/>
            </a:pPr>
            <a:endParaRPr lang="en-GB" sz="2000">
              <a:latin typeface="+mn-lt"/>
            </a:endParaRPr>
          </a:p>
          <a:p>
            <a:pPr marL="285750" indent="-285750">
              <a:buSzPts val="1600"/>
            </a:pPr>
            <a:r>
              <a:rPr lang="en-GB" sz="2000" b="1">
                <a:latin typeface="+mn-lt"/>
              </a:rPr>
              <a:t>How would an Activate grant make a difference to your ability to carry out a project?</a:t>
            </a:r>
          </a:p>
          <a:p>
            <a:pPr marL="0" indent="0">
              <a:buSzPts val="1600"/>
              <a:buNone/>
            </a:pPr>
            <a:endParaRPr lang="en-GB" sz="2000" b="1">
              <a:latin typeface="+mn-lt"/>
            </a:endParaRPr>
          </a:p>
          <a:p>
            <a:pPr marL="285750" indent="-285750">
              <a:buSzPts val="1600"/>
            </a:pPr>
            <a:r>
              <a:rPr lang="en-GB" sz="2000" b="1">
                <a:latin typeface="+mn-lt"/>
              </a:rPr>
              <a:t>Who will benefit most and what difference do you aim to make?</a:t>
            </a:r>
          </a:p>
          <a:p>
            <a:pPr marL="0" indent="0">
              <a:buSzPts val="1600"/>
              <a:buNone/>
            </a:pPr>
            <a:endParaRPr lang="en-GB" sz="2000" b="1">
              <a:solidFill>
                <a:srgbClr val="000000"/>
              </a:solidFill>
              <a:latin typeface="+mn-lt"/>
            </a:endParaRPr>
          </a:p>
          <a:p>
            <a:pPr marL="285750" indent="-285750">
              <a:buSzPts val="1600"/>
            </a:pPr>
            <a:r>
              <a:rPr lang="en-GB" sz="2000" b="1">
                <a:solidFill>
                  <a:srgbClr val="000000"/>
                </a:solidFill>
                <a:latin typeface="+mn-lt"/>
              </a:rPr>
              <a:t>What do you hope might have changed because of your work and how will you know?</a:t>
            </a:r>
            <a:endParaRPr lang="en-GB" sz="2000" b="1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37" name="Google Shape;237;p6">
            <a:extLst>
              <a:ext uri="{FF2B5EF4-FFF2-40B4-BE49-F238E27FC236}">
                <a16:creationId xmlns:a16="http://schemas.microsoft.com/office/drawing/2014/main" id="{ED74279C-4FDF-8DCD-EFDB-2C6274417BA1}"/>
              </a:ext>
            </a:extLst>
          </p:cNvPr>
          <p:cNvSpPr/>
          <p:nvPr/>
        </p:nvSpPr>
        <p:spPr>
          <a:xfrm>
            <a:off x="0" y="6024400"/>
            <a:ext cx="3562500" cy="83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38" name="Google Shape;238;p6">
            <a:extLst>
              <a:ext uri="{FF2B5EF4-FFF2-40B4-BE49-F238E27FC236}">
                <a16:creationId xmlns:a16="http://schemas.microsoft.com/office/drawing/2014/main" id="{8D722381-86BF-3E8D-6540-3BACCFF5ACEF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152725" y="6047725"/>
            <a:ext cx="3514500" cy="8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GB" sz="1200" b="1">
                <a:latin typeface="Georgia"/>
                <a:ea typeface="Georgia"/>
                <a:cs typeface="Georgia"/>
                <a:sym typeface="Georgia"/>
              </a:rPr>
              <a:t>Herbert Klein, CF 2020</a:t>
            </a:r>
            <a:endParaRPr/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GB" sz="1200">
                <a:latin typeface="Georgia"/>
                <a:ea typeface="Georgia"/>
                <a:cs typeface="Georgia"/>
                <a:sym typeface="Georgia"/>
              </a:rPr>
              <a:t>Improving Emergency Services for Deaf People</a:t>
            </a:r>
            <a:endParaRPr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0870F774-1297-58DB-94CE-77CA026955FF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20400" r="20400"/>
          <a:stretch>
            <a:fillRect/>
          </a:stretch>
        </p:blipFill>
        <p:spPr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8" name="Google Shape;192;p1">
            <a:extLst>
              <a:ext uri="{FF2B5EF4-FFF2-40B4-BE49-F238E27FC236}">
                <a16:creationId xmlns:a16="http://schemas.microsoft.com/office/drawing/2014/main" id="{CB53A2D3-A349-C419-5836-53E824644DEA}"/>
              </a:ext>
            </a:extLst>
          </p:cNvPr>
          <p:cNvSpPr txBox="1"/>
          <p:nvPr/>
        </p:nvSpPr>
        <p:spPr>
          <a:xfrm>
            <a:off x="2563272" y="5880739"/>
            <a:ext cx="3360600" cy="830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17181A"/>
                </a:solidFill>
                <a:latin typeface="Georgia"/>
                <a:ea typeface="Georgia"/>
                <a:cs typeface="Georgia"/>
                <a:sym typeface="Georgia"/>
              </a:rPr>
              <a:t>David Stanley (CF 2019), Activate 2022</a:t>
            </a:r>
          </a:p>
          <a:p>
            <a:r>
              <a:rPr lang="en-GB" sz="1200">
                <a:solidFill>
                  <a:srgbClr val="17181A"/>
                </a:solidFill>
                <a:latin typeface="Georgia"/>
                <a:ea typeface="Georgia"/>
                <a:cs typeface="Georgia"/>
                <a:sym typeface="Georgia"/>
              </a:rPr>
              <a:t>Expanded the work of The Music Man Project and raised its profile across government, private sectors, and cultural sectors in the UK</a:t>
            </a:r>
            <a:endParaRPr sz="120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2468324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7"/>
          <p:cNvSpPr txBox="1">
            <a:spLocks noGrp="1"/>
          </p:cNvSpPr>
          <p:nvPr>
            <p:ph type="body" idx="4294967295"/>
          </p:nvPr>
        </p:nvSpPr>
        <p:spPr>
          <a:xfrm>
            <a:off x="3686175" y="1186116"/>
            <a:ext cx="8110500" cy="554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buNone/>
            </a:pPr>
            <a:r>
              <a:rPr lang="en-GB" sz="2000">
                <a:latin typeface="Arial"/>
              </a:rPr>
              <a:t>A credible connection with Fellowship learning.</a:t>
            </a:r>
            <a:endParaRPr lang="en-US" sz="2000">
              <a:solidFill>
                <a:srgbClr val="000000"/>
              </a:solidFill>
              <a:latin typeface="Arial"/>
            </a:endParaRPr>
          </a:p>
          <a:p>
            <a:pPr marL="0" indent="0">
              <a:buNone/>
            </a:pPr>
            <a:endParaRPr sz="2000">
              <a:latin typeface="Arial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Arial"/>
              </a:rPr>
              <a:t>A clear vision for change that fits comfortably into one of the three routes for change.</a:t>
            </a: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Arial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Arial"/>
              </a:rPr>
              <a:t>Strong rationale for why the funding is needed and evidence that there is momentum behind the idea.</a:t>
            </a: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2000">
              <a:latin typeface="Arial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Arial"/>
              </a:rPr>
              <a:t>It is clear how beneficiaries of the project are involved in the design and delivery.</a:t>
            </a: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Arial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Arial"/>
              </a:rPr>
              <a:t>Realistic plans, achievable goals, and a clear delivery plan that includes evaluation plans, with thought given to the sustainability of the project beyond the life of the grant.</a:t>
            </a: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2200">
              <a:latin typeface="Arial"/>
            </a:endParaRPr>
          </a:p>
        </p:txBody>
      </p:sp>
      <p:sp>
        <p:nvSpPr>
          <p:cNvPr id="244" name="Google Shape;244;p7"/>
          <p:cNvSpPr txBox="1"/>
          <p:nvPr/>
        </p:nvSpPr>
        <p:spPr>
          <a:xfrm>
            <a:off x="3045957" y="310326"/>
            <a:ext cx="7942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>
                <a:solidFill>
                  <a:schemeClr val="dk1"/>
                </a:solidFill>
                <a:ea typeface="Georgia"/>
                <a:cs typeface="Georgia"/>
                <a:sym typeface="Georgia"/>
              </a:rPr>
              <a:t>What makes a strong application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" name="Arrow: Chevron 2">
            <a:extLst>
              <a:ext uri="{FF2B5EF4-FFF2-40B4-BE49-F238E27FC236}">
                <a16:creationId xmlns:a16="http://schemas.microsoft.com/office/drawing/2014/main" id="{9A2F3E9E-8946-AFBA-7333-B11C51055092}"/>
              </a:ext>
            </a:extLst>
          </p:cNvPr>
          <p:cNvSpPr/>
          <p:nvPr/>
        </p:nvSpPr>
        <p:spPr>
          <a:xfrm>
            <a:off x="3256641" y="1280541"/>
            <a:ext cx="201168" cy="201168"/>
          </a:xfrm>
          <a:prstGeom prst="chevr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" name="Arrow: Chevron 3">
            <a:extLst>
              <a:ext uri="{FF2B5EF4-FFF2-40B4-BE49-F238E27FC236}">
                <a16:creationId xmlns:a16="http://schemas.microsoft.com/office/drawing/2014/main" id="{BD71B8D3-775A-C40C-4567-1B6EB7917250}"/>
              </a:ext>
            </a:extLst>
          </p:cNvPr>
          <p:cNvSpPr/>
          <p:nvPr/>
        </p:nvSpPr>
        <p:spPr>
          <a:xfrm>
            <a:off x="3253518" y="1946464"/>
            <a:ext cx="201168" cy="201168"/>
          </a:xfrm>
          <a:prstGeom prst="chevr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F70044DF-B332-3194-ECAA-3630A75656D4}"/>
              </a:ext>
            </a:extLst>
          </p:cNvPr>
          <p:cNvSpPr/>
          <p:nvPr/>
        </p:nvSpPr>
        <p:spPr>
          <a:xfrm>
            <a:off x="3253518" y="2869962"/>
            <a:ext cx="201168" cy="201168"/>
          </a:xfrm>
          <a:prstGeom prst="chevr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Arrow: Chevron 5">
            <a:extLst>
              <a:ext uri="{FF2B5EF4-FFF2-40B4-BE49-F238E27FC236}">
                <a16:creationId xmlns:a16="http://schemas.microsoft.com/office/drawing/2014/main" id="{E6FF81B2-38C9-DA14-5F76-359B20C98586}"/>
              </a:ext>
            </a:extLst>
          </p:cNvPr>
          <p:cNvSpPr/>
          <p:nvPr/>
        </p:nvSpPr>
        <p:spPr>
          <a:xfrm>
            <a:off x="3253518" y="3861475"/>
            <a:ext cx="201168" cy="201168"/>
          </a:xfrm>
          <a:prstGeom prst="chevr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8691CAC9-08D7-25BE-7058-2FE3A203CECA}"/>
              </a:ext>
            </a:extLst>
          </p:cNvPr>
          <p:cNvSpPr/>
          <p:nvPr/>
        </p:nvSpPr>
        <p:spPr>
          <a:xfrm>
            <a:off x="3253518" y="4855388"/>
            <a:ext cx="201168" cy="201168"/>
          </a:xfrm>
          <a:prstGeom prst="chevr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2"/>
          <p:cNvSpPr/>
          <p:nvPr/>
        </p:nvSpPr>
        <p:spPr>
          <a:xfrm>
            <a:off x="6294000" y="6047088"/>
            <a:ext cx="2576166" cy="83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307" name="Google Shape;307;p12"/>
          <p:cNvCxnSpPr>
            <a:stCxn id="308" idx="0"/>
            <a:endCxn id="309" idx="4"/>
          </p:cNvCxnSpPr>
          <p:nvPr/>
        </p:nvCxnSpPr>
        <p:spPr>
          <a:xfrm>
            <a:off x="547646" y="1181280"/>
            <a:ext cx="0" cy="4928100"/>
          </a:xfrm>
          <a:prstGeom prst="straightConnector1">
            <a:avLst/>
          </a:prstGeom>
          <a:noFill/>
          <a:ln w="12700" cap="flat" cmpd="sng">
            <a:solidFill>
              <a:srgbClr val="E3041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0" name="Google Shape;310;p12"/>
          <p:cNvSpPr txBox="1">
            <a:spLocks noGrp="1"/>
          </p:cNvSpPr>
          <p:nvPr>
            <p:ph type="title"/>
          </p:nvPr>
        </p:nvSpPr>
        <p:spPr>
          <a:xfrm>
            <a:off x="396000" y="365125"/>
            <a:ext cx="522000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None/>
            </a:pPr>
            <a:r>
              <a:rPr lang="en-GB" sz="3600">
                <a:solidFill>
                  <a:schemeClr val="dk1"/>
                </a:solidFill>
                <a:latin typeface="+mn-lt"/>
                <a:ea typeface="Georgia"/>
                <a:cs typeface="Georgia"/>
                <a:sym typeface="Georgia"/>
              </a:rPr>
              <a:t>Application timeline</a:t>
            </a:r>
            <a:endParaRPr sz="3600">
              <a:solidFill>
                <a:schemeClr val="dk1"/>
              </a:solidFill>
              <a:latin typeface="+mn-lt"/>
              <a:ea typeface="Georgia"/>
              <a:cs typeface="Georgia"/>
              <a:sym typeface="Georgia"/>
            </a:endParaRPr>
          </a:p>
        </p:txBody>
      </p:sp>
      <p:sp>
        <p:nvSpPr>
          <p:cNvPr id="311" name="Google Shape;311;p12"/>
          <p:cNvSpPr txBox="1"/>
          <p:nvPr/>
        </p:nvSpPr>
        <p:spPr>
          <a:xfrm>
            <a:off x="554518" y="1095901"/>
            <a:ext cx="4370632" cy="691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90000" rIns="90000" bIns="45700" anchor="t" anchorCtr="0">
            <a:spAutoFit/>
          </a:bodyPr>
          <a:lstStyle/>
          <a:p>
            <a:pPr>
              <a:buClr>
                <a:schemeClr val="dk1"/>
              </a:buClr>
              <a:buSzPts val="1200"/>
            </a:pPr>
            <a:r>
              <a:rPr lang="en-GB" sz="1800" b="1">
                <a:solidFill>
                  <a:schemeClr val="dk1"/>
                </a:solidFill>
              </a:rPr>
              <a:t>1 April 2026</a:t>
            </a:r>
          </a:p>
          <a:p>
            <a:pPr>
              <a:buSzPts val="1200"/>
            </a:pPr>
            <a:r>
              <a:rPr lang="en-GB" sz="1800">
                <a:solidFill>
                  <a:schemeClr val="dk1"/>
                </a:solidFill>
              </a:rPr>
              <a:t>Warm-up email</a:t>
            </a:r>
          </a:p>
        </p:txBody>
      </p:sp>
      <p:sp>
        <p:nvSpPr>
          <p:cNvPr id="308" name="Google Shape;308;p12"/>
          <p:cNvSpPr/>
          <p:nvPr/>
        </p:nvSpPr>
        <p:spPr>
          <a:xfrm flipH="1">
            <a:off x="518696" y="1181280"/>
            <a:ext cx="57900" cy="57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13" name="Google Shape;313;p12"/>
          <p:cNvSpPr txBox="1"/>
          <p:nvPr/>
        </p:nvSpPr>
        <p:spPr>
          <a:xfrm>
            <a:off x="554518" y="1752463"/>
            <a:ext cx="5334599" cy="691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90000" rIns="90000" bIns="45700" anchor="t" anchorCtr="0">
            <a:spAutoFit/>
          </a:bodyPr>
          <a:lstStyle/>
          <a:p>
            <a:r>
              <a:rPr lang="en-GB" sz="1800" b="1">
                <a:solidFill>
                  <a:schemeClr val="dk1"/>
                </a:solidFill>
              </a:rPr>
              <a:t>15 April - 22 June</a:t>
            </a:r>
          </a:p>
          <a:p>
            <a:r>
              <a:rPr lang="en-GB" sz="1800">
                <a:solidFill>
                  <a:schemeClr val="dk1"/>
                </a:solidFill>
              </a:rPr>
              <a:t>Application window</a:t>
            </a:r>
          </a:p>
        </p:txBody>
      </p:sp>
      <p:sp>
        <p:nvSpPr>
          <p:cNvPr id="315" name="Google Shape;315;p12"/>
          <p:cNvSpPr/>
          <p:nvPr/>
        </p:nvSpPr>
        <p:spPr>
          <a:xfrm flipH="1">
            <a:off x="518696" y="1890385"/>
            <a:ext cx="57900" cy="57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16" name="Google Shape;316;p12"/>
          <p:cNvSpPr txBox="1"/>
          <p:nvPr/>
        </p:nvSpPr>
        <p:spPr>
          <a:xfrm>
            <a:off x="554518" y="2367958"/>
            <a:ext cx="5196901" cy="691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90000" rIns="90000" bIns="45700" anchor="t" anchorCtr="0">
            <a:spAutoFit/>
          </a:bodyPr>
          <a:lstStyle/>
          <a:p>
            <a:r>
              <a:rPr lang="en-GB" sz="1800" b="1">
                <a:solidFill>
                  <a:schemeClr val="dk1"/>
                </a:solidFill>
              </a:rPr>
              <a:t>Mid-August</a:t>
            </a:r>
            <a:endParaRPr lang="en-GB" sz="1800" b="1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r>
              <a:rPr lang="en-GB" sz="1800">
                <a:solidFill>
                  <a:schemeClr val="dk1"/>
                </a:solidFill>
              </a:rPr>
              <a:t>Longlist email</a:t>
            </a:r>
          </a:p>
        </p:txBody>
      </p:sp>
      <p:sp>
        <p:nvSpPr>
          <p:cNvPr id="318" name="Google Shape;318;p12"/>
          <p:cNvSpPr/>
          <p:nvPr/>
        </p:nvSpPr>
        <p:spPr>
          <a:xfrm flipH="1">
            <a:off x="540775" y="2518072"/>
            <a:ext cx="57900" cy="57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19" name="Google Shape;319;p12"/>
          <p:cNvSpPr txBox="1"/>
          <p:nvPr/>
        </p:nvSpPr>
        <p:spPr>
          <a:xfrm>
            <a:off x="554518" y="3002589"/>
            <a:ext cx="5255917" cy="691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90000" rIns="90000" bIns="45700" anchor="t" anchorCtr="0">
            <a:spAutoFit/>
          </a:bodyPr>
          <a:lstStyle/>
          <a:p>
            <a:r>
              <a:rPr lang="en-GB" sz="1800" b="1">
                <a:solidFill>
                  <a:schemeClr val="dk1"/>
                </a:solidFill>
              </a:rPr>
              <a:t>Mid-September</a:t>
            </a:r>
            <a:endParaRPr lang="en-GB" sz="1800" b="1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r>
              <a:rPr lang="en-US" sz="1800"/>
              <a:t>Shortlist and interview email </a:t>
            </a:r>
          </a:p>
        </p:txBody>
      </p:sp>
      <p:sp>
        <p:nvSpPr>
          <p:cNvPr id="321" name="Google Shape;321;p12"/>
          <p:cNvSpPr/>
          <p:nvPr/>
        </p:nvSpPr>
        <p:spPr>
          <a:xfrm flipH="1">
            <a:off x="555955" y="3386223"/>
            <a:ext cx="57900" cy="57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22" name="Google Shape;322;p12"/>
          <p:cNvSpPr txBox="1"/>
          <p:nvPr/>
        </p:nvSpPr>
        <p:spPr>
          <a:xfrm>
            <a:off x="547646" y="3697309"/>
            <a:ext cx="5039404" cy="691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90000" rIns="90000" bIns="45700" anchor="t" anchorCtr="0">
            <a:spAutoFit/>
          </a:bodyPr>
          <a:lstStyle/>
          <a:p>
            <a:r>
              <a:rPr lang="en-GB" sz="1800" b="1">
                <a:solidFill>
                  <a:schemeClr val="dk1"/>
                </a:solidFill>
              </a:rPr>
              <a:t>23 September 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In</a:t>
            </a:r>
            <a:r>
              <a:rPr lang="en-GB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terview </a:t>
            </a:r>
            <a:r>
              <a:rPr lang="en-GB" sz="1800">
                <a:solidFill>
                  <a:schemeClr val="dk1"/>
                </a:solidFill>
              </a:rPr>
              <a:t>webinar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24" name="Google Shape;324;p12"/>
          <p:cNvSpPr/>
          <p:nvPr/>
        </p:nvSpPr>
        <p:spPr>
          <a:xfrm flipH="1">
            <a:off x="512575" y="4121778"/>
            <a:ext cx="57900" cy="57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25" name="Google Shape;325;p12"/>
          <p:cNvSpPr txBox="1"/>
          <p:nvPr/>
        </p:nvSpPr>
        <p:spPr>
          <a:xfrm>
            <a:off x="555202" y="4986884"/>
            <a:ext cx="4485474" cy="691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90000" rIns="90000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FF0000"/>
                </a:solidFill>
              </a:rPr>
              <a:t>19 October 2026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Outcome email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27" name="Google Shape;327;p12"/>
          <p:cNvSpPr/>
          <p:nvPr/>
        </p:nvSpPr>
        <p:spPr>
          <a:xfrm flipH="1">
            <a:off x="518696" y="5384898"/>
            <a:ext cx="57900" cy="57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28" name="Google Shape;328;p12"/>
          <p:cNvSpPr txBox="1"/>
          <p:nvPr/>
        </p:nvSpPr>
        <p:spPr>
          <a:xfrm>
            <a:off x="555208" y="5657947"/>
            <a:ext cx="5101585" cy="691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90000" rIns="90000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dk1"/>
                </a:solidFill>
                <a:latin typeface="+mj-lt"/>
              </a:rPr>
              <a:t>January 2027</a:t>
            </a:r>
            <a:r>
              <a:rPr lang="en-GB" sz="1800" b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Celebration event  </a:t>
            </a:r>
            <a:endParaRPr lang="en-GB" sz="1800">
              <a:solidFill>
                <a:schemeClr val="dk1"/>
              </a:solidFill>
              <a:latin typeface="+mj-lt"/>
            </a:endParaRPr>
          </a:p>
        </p:txBody>
      </p:sp>
      <p:sp>
        <p:nvSpPr>
          <p:cNvPr id="309" name="Google Shape;309;p12"/>
          <p:cNvSpPr/>
          <p:nvPr/>
        </p:nvSpPr>
        <p:spPr>
          <a:xfrm flipH="1">
            <a:off x="518696" y="6051426"/>
            <a:ext cx="57900" cy="57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30" name="Google Shape;330;p12"/>
          <p:cNvSpPr txBox="1"/>
          <p:nvPr/>
        </p:nvSpPr>
        <p:spPr>
          <a:xfrm>
            <a:off x="6434200" y="6048313"/>
            <a:ext cx="2507100" cy="8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Jason Williams, CF 2024 (CHANGE)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Improving greenspaces in urban areas</a:t>
            </a:r>
            <a:endParaRPr sz="1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" name="Google Shape;324;p12">
            <a:extLst>
              <a:ext uri="{FF2B5EF4-FFF2-40B4-BE49-F238E27FC236}">
                <a16:creationId xmlns:a16="http://schemas.microsoft.com/office/drawing/2014/main" id="{B7DF4168-1317-9CED-7B39-8E03139FF99A}"/>
              </a:ext>
            </a:extLst>
          </p:cNvPr>
          <p:cNvSpPr/>
          <p:nvPr/>
        </p:nvSpPr>
        <p:spPr>
          <a:xfrm flipH="1">
            <a:off x="671096" y="4706727"/>
            <a:ext cx="57900" cy="57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" name="Google Shape;318;p12">
            <a:extLst>
              <a:ext uri="{FF2B5EF4-FFF2-40B4-BE49-F238E27FC236}">
                <a16:creationId xmlns:a16="http://schemas.microsoft.com/office/drawing/2014/main" id="{5C06F236-D48F-1E92-3712-C55919ED3A07}"/>
              </a:ext>
            </a:extLst>
          </p:cNvPr>
          <p:cNvSpPr/>
          <p:nvPr/>
        </p:nvSpPr>
        <p:spPr>
          <a:xfrm flipH="1">
            <a:off x="671096" y="2917437"/>
            <a:ext cx="57900" cy="57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" name="Google Shape;322;p12">
            <a:extLst>
              <a:ext uri="{FF2B5EF4-FFF2-40B4-BE49-F238E27FC236}">
                <a16:creationId xmlns:a16="http://schemas.microsoft.com/office/drawing/2014/main" id="{A2250F38-310A-D309-5134-216B49806195}"/>
              </a:ext>
            </a:extLst>
          </p:cNvPr>
          <p:cNvSpPr txBox="1"/>
          <p:nvPr/>
        </p:nvSpPr>
        <p:spPr>
          <a:xfrm>
            <a:off x="554518" y="4326831"/>
            <a:ext cx="3388217" cy="691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90000" rIns="90000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tx1"/>
                </a:solidFill>
              </a:rPr>
              <a:t>5 – 9 October 2026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</a:rPr>
              <a:t>Interviews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7" name="Google Shape;324;p12">
            <a:extLst>
              <a:ext uri="{FF2B5EF4-FFF2-40B4-BE49-F238E27FC236}">
                <a16:creationId xmlns:a16="http://schemas.microsoft.com/office/drawing/2014/main" id="{62AB3D3E-DB2E-4E83-CA6E-B4B247DA553E}"/>
              </a:ext>
            </a:extLst>
          </p:cNvPr>
          <p:cNvSpPr/>
          <p:nvPr/>
        </p:nvSpPr>
        <p:spPr>
          <a:xfrm flipH="1">
            <a:off x="556266" y="4828552"/>
            <a:ext cx="57900" cy="57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01D45A-4511-7FAA-852A-237F43B0D7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239"/>
          <a:stretch>
            <a:fillRect/>
          </a:stretch>
        </p:blipFill>
        <p:spPr>
          <a:xfrm>
            <a:off x="5693304" y="0"/>
            <a:ext cx="6498695" cy="6858000"/>
          </a:xfrm>
          <a:prstGeom prst="rect">
            <a:avLst/>
          </a:prstGeom>
        </p:spPr>
      </p:pic>
      <p:sp>
        <p:nvSpPr>
          <p:cNvPr id="10" name="Google Shape;192;p1">
            <a:extLst>
              <a:ext uri="{FF2B5EF4-FFF2-40B4-BE49-F238E27FC236}">
                <a16:creationId xmlns:a16="http://schemas.microsoft.com/office/drawing/2014/main" id="{2E6F8933-F37C-2BC3-D1A9-37F493B36C02}"/>
              </a:ext>
            </a:extLst>
          </p:cNvPr>
          <p:cNvSpPr txBox="1"/>
          <p:nvPr/>
        </p:nvSpPr>
        <p:spPr>
          <a:xfrm>
            <a:off x="5901783" y="5848542"/>
            <a:ext cx="3360600" cy="830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17181A"/>
                </a:solidFill>
                <a:latin typeface="Georgia"/>
                <a:ea typeface="Georgia"/>
                <a:cs typeface="Georgia"/>
                <a:sym typeface="Georgia"/>
              </a:rPr>
              <a:t>Ann Pascoe (CF 2012), Activate 2020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17181A"/>
                </a:solidFill>
                <a:latin typeface="Georgia"/>
                <a:ea typeface="Georgia"/>
                <a:cs typeface="Georgia"/>
                <a:sym typeface="Georgia"/>
              </a:rPr>
              <a:t>Set-up and ran a pilot programme to support carers in rural areas in the Scottish Highlands and connect them to their communities </a:t>
            </a:r>
            <a:endParaRPr sz="120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3166962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1"/>
          <p:cNvSpPr txBox="1"/>
          <p:nvPr/>
        </p:nvSpPr>
        <p:spPr>
          <a:xfrm>
            <a:off x="3022075" y="1315950"/>
            <a:ext cx="7469100" cy="49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>
              <a:lnSpc>
                <a:spcPct val="110000"/>
              </a:lnSpc>
              <a:buClr>
                <a:schemeClr val="dk2"/>
              </a:buClr>
              <a:buSzPts val="2200"/>
              <a:buChar char="•"/>
            </a:pPr>
            <a:r>
              <a:rPr lang="en-GB" sz="2400">
                <a:ea typeface="Georgia"/>
              </a:rPr>
              <a:t>Webinars on 9 April and 29 April </a:t>
            </a:r>
            <a:endParaRPr lang="en-US" sz="2400"/>
          </a:p>
          <a:p>
            <a:pPr marL="342900" indent="-342900">
              <a:lnSpc>
                <a:spcPct val="110000"/>
              </a:lnSpc>
              <a:buClr>
                <a:schemeClr val="dk2"/>
              </a:buClr>
              <a:buSzPts val="2200"/>
              <a:buFont typeface="Arial"/>
              <a:buChar char="•"/>
            </a:pPr>
            <a:r>
              <a:rPr lang="en-GB" sz="2400">
                <a:ea typeface="Georgia"/>
              </a:rPr>
              <a:t>Guidance and FAQs </a:t>
            </a:r>
            <a:endParaRPr lang="en-US" sz="2400">
              <a:ea typeface="Georgia"/>
            </a:endParaRPr>
          </a:p>
          <a:p>
            <a:pPr marL="342900" indent="-342900">
              <a:lnSpc>
                <a:spcPct val="110000"/>
              </a:lnSpc>
              <a:buClr>
                <a:schemeClr val="dk2"/>
              </a:buClr>
              <a:buSzPts val="2200"/>
              <a:buFont typeface="Arial"/>
              <a:buChar char="•"/>
            </a:pPr>
            <a:r>
              <a:rPr lang="en-GB" sz="2400">
                <a:ea typeface="Georgia"/>
              </a:rPr>
              <a:t>Interview webinar on 23 September </a:t>
            </a:r>
            <a:endParaRPr lang="en-GB" sz="2400">
              <a:ea typeface="Georgia"/>
              <a:sym typeface="Georgia"/>
            </a:endParaRPr>
          </a:p>
          <a:p>
            <a:pPr marL="215900" indent="-228600">
              <a:lnSpc>
                <a:spcPct val="110000"/>
              </a:lnSpc>
              <a:spcBef>
                <a:spcPts val="600"/>
              </a:spcBef>
              <a:buClr>
                <a:schemeClr val="dk2"/>
              </a:buClr>
              <a:buSzPts val="2200"/>
              <a:buFont typeface="Arial"/>
              <a:buChar char="•"/>
            </a:pPr>
            <a:r>
              <a:rPr lang="en-GB" sz="2400">
                <a:ea typeface="Georgia"/>
                <a:cs typeface="Georgia"/>
                <a:sym typeface="Georgia"/>
              </a:rPr>
              <a:t> </a:t>
            </a:r>
            <a:r>
              <a:rPr lang="en-GB" sz="2400">
                <a:solidFill>
                  <a:srgbClr val="000000"/>
                </a:solidFill>
                <a:ea typeface="Georgia"/>
                <a:cs typeface="Georgia"/>
                <a:sym typeface="Georgia"/>
              </a:rPr>
              <a:t>If applying using the online form is difficult, there are other </a:t>
            </a:r>
            <a:r>
              <a:rPr lang="en-GB" sz="2400">
                <a:ea typeface="Georgia"/>
                <a:cs typeface="Georgia"/>
                <a:sym typeface="Georgia"/>
              </a:rPr>
              <a:t>ways</a:t>
            </a:r>
            <a:r>
              <a:rPr lang="en-GB" sz="2400">
                <a:solidFill>
                  <a:srgbClr val="000000"/>
                </a:solidFill>
                <a:ea typeface="Georgia"/>
                <a:cs typeface="Georgia"/>
                <a:sym typeface="Georgia"/>
              </a:rPr>
              <a:t>, including:</a:t>
            </a:r>
            <a:endParaRPr sz="2400"/>
          </a:p>
          <a:p>
            <a:pPr marL="546100" marR="0" lvl="2" indent="-3429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Courier New" panose="02070309020205020404" pitchFamily="49" charset="0"/>
              <a:buChar char="o"/>
            </a:pPr>
            <a:r>
              <a:rPr lang="en-GB" sz="2400" b="0" i="0" u="none" strike="noStrike" cap="none">
                <a:solidFill>
                  <a:srgbClr val="17181A"/>
                </a:solidFill>
                <a:ea typeface="Georgia"/>
                <a:cs typeface="Georgia"/>
                <a:sym typeface="Georgia"/>
              </a:rPr>
              <a:t>Word version </a:t>
            </a:r>
            <a:endParaRPr sz="2400" b="0" i="0" u="none" strike="noStrike" cap="none">
              <a:solidFill>
                <a:schemeClr val="dk1"/>
              </a:solidFill>
              <a:ea typeface="Georgia"/>
              <a:cs typeface="Georgia"/>
            </a:endParaRPr>
          </a:p>
          <a:p>
            <a:pPr marL="546100" marR="0" lvl="2" indent="-34290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Courier New" panose="02070309020205020404" pitchFamily="49" charset="0"/>
              <a:buChar char="o"/>
            </a:pPr>
            <a:r>
              <a:rPr lang="en-GB" sz="2400" b="0" i="0" u="none" strike="noStrike" cap="none">
                <a:solidFill>
                  <a:srgbClr val="17181A"/>
                </a:solidFill>
                <a:ea typeface="Georgia"/>
                <a:cs typeface="Georgia"/>
                <a:sym typeface="Georgia"/>
              </a:rPr>
              <a:t>Audio recording</a:t>
            </a:r>
            <a:endParaRPr sz="2400" b="0" i="0" u="none" strike="noStrike" cap="none">
              <a:solidFill>
                <a:schemeClr val="dk1"/>
              </a:solidFill>
              <a:ea typeface="Georgia"/>
              <a:cs typeface="Georgia"/>
            </a:endParaRPr>
          </a:p>
          <a:p>
            <a:pPr marL="546100" marR="0" lvl="2" indent="-34290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Courier New" panose="02070309020205020404" pitchFamily="49" charset="0"/>
              <a:buChar char="o"/>
            </a:pPr>
            <a:r>
              <a:rPr lang="en-GB" sz="2400" b="0" i="0" u="none" strike="noStrike" cap="none">
                <a:solidFill>
                  <a:srgbClr val="17181A"/>
                </a:solidFill>
                <a:ea typeface="Georgia"/>
                <a:cs typeface="Georgia"/>
                <a:sym typeface="Georgia"/>
              </a:rPr>
              <a:t>Working with a scribe</a:t>
            </a:r>
            <a:endParaRPr sz="2400" b="0" i="0" u="none" strike="noStrike" cap="none">
              <a:solidFill>
                <a:schemeClr val="dk1"/>
              </a:solidFill>
              <a:ea typeface="Georgia"/>
              <a:cs typeface="Georgia"/>
            </a:endParaRPr>
          </a:p>
          <a:p>
            <a:pPr marL="546100" lvl="2" indent="-342900">
              <a:lnSpc>
                <a:spcPct val="110000"/>
              </a:lnSpc>
              <a:spcBef>
                <a:spcPts val="400"/>
              </a:spcBef>
              <a:buClr>
                <a:schemeClr val="dk2"/>
              </a:buClr>
              <a:buSzPts val="2200"/>
              <a:buFont typeface="Courier New" panose="02070309020205020404" pitchFamily="49" charset="0"/>
              <a:buChar char="o"/>
            </a:pPr>
            <a:endParaRPr lang="en-GB" sz="2400">
              <a:solidFill>
                <a:srgbClr val="17181A"/>
              </a:solidFill>
            </a:endParaRPr>
          </a:p>
          <a:p>
            <a:pPr marL="203200" lvl="2">
              <a:lnSpc>
                <a:spcPct val="110000"/>
              </a:lnSpc>
              <a:spcBef>
                <a:spcPts val="400"/>
              </a:spcBef>
              <a:buSzPts val="2200"/>
            </a:pPr>
            <a:r>
              <a:rPr lang="en-GB" sz="2200" b="1">
                <a:solidFill>
                  <a:schemeClr val="dk1"/>
                </a:solidFill>
              </a:rPr>
              <a:t>activate@churchillfellowship.org</a:t>
            </a:r>
            <a:br>
              <a:rPr lang="en-GB" sz="2200" b="1"/>
            </a:br>
            <a:r>
              <a:rPr lang="en-GB" sz="2200" b="1">
                <a:solidFill>
                  <a:schemeClr val="dk1"/>
                </a:solidFill>
              </a:rPr>
              <a:t>020 4604 4589</a:t>
            </a:r>
            <a:endParaRPr lang="en-GB" sz="2200">
              <a:solidFill>
                <a:schemeClr val="dk1"/>
              </a:solidFill>
            </a:endParaRPr>
          </a:p>
          <a:p>
            <a:pPr marL="285750" indent="-285750">
              <a:lnSpc>
                <a:spcPct val="110000"/>
              </a:lnSpc>
              <a:buClr>
                <a:srgbClr val="E30613"/>
              </a:buClr>
              <a:buSzPts val="2200"/>
              <a:buFont typeface="Arial" panose="02070309020205020404" pitchFamily="49" charset="0"/>
              <a:buChar char="•"/>
            </a:pPr>
            <a:endParaRPr lang="en-GB" sz="1800" b="1">
              <a:solidFill>
                <a:schemeClr val="dk1"/>
              </a:solidFill>
            </a:endParaRPr>
          </a:p>
          <a:p>
            <a:pPr marL="215900" indent="-215900">
              <a:lnSpc>
                <a:spcPct val="110000"/>
              </a:lnSpc>
              <a:spcBef>
                <a:spcPts val="400"/>
              </a:spcBef>
              <a:buSzPts val="2200"/>
              <a:buFont typeface="Arial" panose="02070309020205020404" pitchFamily="49" charset="0"/>
              <a:buChar char="•"/>
            </a:pPr>
            <a:endParaRPr lang="en-GB" sz="1800">
              <a:solidFill>
                <a:schemeClr val="dk1"/>
              </a:solidFill>
            </a:endParaRPr>
          </a:p>
          <a:p>
            <a:pPr>
              <a:lnSpc>
                <a:spcPct val="110000"/>
              </a:lnSpc>
              <a:spcBef>
                <a:spcPts val="500"/>
              </a:spcBef>
              <a:buClr>
                <a:schemeClr val="dk2"/>
              </a:buClr>
              <a:buSzPts val="2200"/>
            </a:pPr>
            <a:endParaRPr lang="en-GB" sz="2200">
              <a:solidFill>
                <a:schemeClr val="dk1"/>
              </a:solidFill>
              <a:ea typeface="Georgia"/>
              <a:cs typeface="Georgia"/>
              <a:sym typeface="Georgia"/>
            </a:endParaRPr>
          </a:p>
          <a:p>
            <a:pPr marR="0" lvl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200"/>
            </a:pPr>
            <a:endParaRPr lang="en-GB" sz="2200" b="1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Arial"/>
              <a:buNone/>
            </a:pPr>
            <a:br>
              <a:rPr lang="en-GB" sz="1700" b="1">
                <a:latin typeface="Arial"/>
                <a:ea typeface="Arial"/>
                <a:cs typeface="Arial"/>
              </a:rPr>
            </a:br>
            <a:endParaRPr sz="17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Arial"/>
              <a:buNone/>
            </a:pPr>
            <a:endParaRPr sz="17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00" name="Google Shape;300;p11"/>
          <p:cNvSpPr txBox="1"/>
          <p:nvPr/>
        </p:nvSpPr>
        <p:spPr>
          <a:xfrm>
            <a:off x="3022084" y="395106"/>
            <a:ext cx="8318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>
                <a:solidFill>
                  <a:schemeClr val="dk1"/>
                </a:solidFill>
                <a:ea typeface="Georgia"/>
                <a:cs typeface="Georgia"/>
                <a:sym typeface="Georgia"/>
              </a:rPr>
              <a:t>How we can support you to apply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>
          <a:extLst>
            <a:ext uri="{FF2B5EF4-FFF2-40B4-BE49-F238E27FC236}">
              <a16:creationId xmlns:a16="http://schemas.microsoft.com/office/drawing/2014/main" id="{BBBEE0FD-8C2A-4D79-6102-45A430AB26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1">
            <a:extLst>
              <a:ext uri="{FF2B5EF4-FFF2-40B4-BE49-F238E27FC236}">
                <a16:creationId xmlns:a16="http://schemas.microsoft.com/office/drawing/2014/main" id="{0EA037E9-E57D-0003-337F-86A4C6AE910D}"/>
              </a:ext>
            </a:extLst>
          </p:cNvPr>
          <p:cNvSpPr txBox="1"/>
          <p:nvPr/>
        </p:nvSpPr>
        <p:spPr>
          <a:xfrm>
            <a:off x="2889552" y="1592036"/>
            <a:ext cx="8483030" cy="4959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sz="2400">
                <a:solidFill>
                  <a:schemeClr val="dk1"/>
                </a:solidFill>
              </a:rPr>
              <a:t>We are developing a support offer for Fellows throughout their Activate grant. We intend for this offer to be flexible, responsive, and purposeful. This could include:</a:t>
            </a:r>
            <a:endParaRPr lang="en-US" sz="2400">
              <a:solidFill>
                <a:schemeClr val="dk1"/>
              </a:solidFill>
            </a:endParaRPr>
          </a:p>
          <a:p>
            <a:pPr marL="546100" lvl="2" indent="-342900">
              <a:spcBef>
                <a:spcPts val="500"/>
              </a:spcBef>
              <a:buClr>
                <a:schemeClr val="dk2"/>
              </a:buClr>
              <a:buSzPts val="2200"/>
              <a:buFont typeface="Arial" panose="02070309020205020404" pitchFamily="49" charset="0"/>
              <a:buChar char="•"/>
            </a:pPr>
            <a:r>
              <a:rPr lang="en-GB" sz="2400">
                <a:solidFill>
                  <a:schemeClr val="tx1"/>
                </a:solidFill>
                <a:ea typeface="Georgia"/>
                <a:sym typeface="Georgia"/>
              </a:rPr>
              <a:t>Quarterly check-ins</a:t>
            </a:r>
            <a:endParaRPr lang="en-GB" sz="2400" b="0" i="0" u="none" strike="noStrike" cap="none">
              <a:solidFill>
                <a:schemeClr val="tx1"/>
              </a:solidFill>
              <a:ea typeface="Georgia"/>
              <a:cs typeface="Georgia"/>
            </a:endParaRPr>
          </a:p>
          <a:p>
            <a:pPr marL="546100" lvl="2" indent="-342900">
              <a:spcBef>
                <a:spcPts val="400"/>
              </a:spcBef>
              <a:buClr>
                <a:schemeClr val="dk2"/>
              </a:buClr>
              <a:buSzPts val="2200"/>
              <a:buFont typeface="Arial" panose="02070309020205020404" pitchFamily="49" charset="0"/>
              <a:buChar char="•"/>
            </a:pPr>
            <a:r>
              <a:rPr lang="en-GB" sz="2400">
                <a:solidFill>
                  <a:schemeClr val="tx1"/>
                </a:solidFill>
                <a:ea typeface="Georgia"/>
              </a:rPr>
              <a:t>Practical support and resources</a:t>
            </a:r>
            <a:endParaRPr lang="en-GB" sz="2400" b="0" i="0" u="none" strike="noStrike" cap="none">
              <a:solidFill>
                <a:schemeClr val="tx1"/>
              </a:solidFill>
              <a:ea typeface="Georgia"/>
              <a:cs typeface="Georgia"/>
            </a:endParaRPr>
          </a:p>
          <a:p>
            <a:pPr marL="546100" lvl="2" indent="-342900">
              <a:spcBef>
                <a:spcPts val="400"/>
              </a:spcBef>
              <a:buClr>
                <a:schemeClr val="dk2"/>
              </a:buClr>
              <a:buSzPts val="2200"/>
              <a:buFont typeface="Arial" panose="02070309020205020404" pitchFamily="49" charset="0"/>
              <a:buChar char="•"/>
            </a:pPr>
            <a:r>
              <a:rPr lang="en-GB" sz="2400">
                <a:solidFill>
                  <a:schemeClr val="tx1"/>
                </a:solidFill>
                <a:ea typeface="Georgia"/>
              </a:rPr>
              <a:t>Peer support sessions / networking</a:t>
            </a:r>
          </a:p>
          <a:p>
            <a:pPr marL="546100" lvl="2" indent="-342900">
              <a:spcBef>
                <a:spcPts val="400"/>
              </a:spcBef>
              <a:buClr>
                <a:srgbClr val="E30613"/>
              </a:buClr>
              <a:buSzPts val="2200"/>
              <a:buFont typeface="Arial" panose="02070309020205020404" pitchFamily="49" charset="0"/>
              <a:buChar char="•"/>
            </a:pPr>
            <a:endParaRPr lang="en-GB" sz="2400">
              <a:solidFill>
                <a:schemeClr val="dk1"/>
              </a:solidFill>
              <a:ea typeface="Georgia"/>
            </a:endParaRPr>
          </a:p>
          <a:p>
            <a:pPr lvl="1" indent="-254000">
              <a:spcBef>
                <a:spcPts val="400"/>
              </a:spcBef>
              <a:buClr>
                <a:srgbClr val="E30613"/>
              </a:buClr>
              <a:buSzPts val="2200"/>
            </a:pPr>
            <a:r>
              <a:rPr lang="en-GB" sz="2400">
                <a:solidFill>
                  <a:schemeClr val="dk1"/>
                </a:solidFill>
                <a:ea typeface="Georgia"/>
              </a:rPr>
              <a:t>The</a:t>
            </a:r>
            <a:r>
              <a:rPr lang="en-GB" sz="2400">
                <a:solidFill>
                  <a:schemeClr val="dk1"/>
                </a:solidFill>
              </a:rPr>
              <a:t> support offer will continue to evolve throughout the programme as we continue to learn alongside Fellows.</a:t>
            </a:r>
          </a:p>
          <a:p>
            <a:pPr marL="203200" lvl="2">
              <a:lnSpc>
                <a:spcPct val="110000"/>
              </a:lnSpc>
              <a:spcBef>
                <a:spcPts val="400"/>
              </a:spcBef>
              <a:buClr>
                <a:srgbClr val="E30613"/>
              </a:buClr>
              <a:buSzPts val="2200"/>
            </a:pPr>
            <a:endParaRPr lang="en-GB" sz="2200">
              <a:solidFill>
                <a:srgbClr val="17181A"/>
              </a:solidFill>
            </a:endParaRPr>
          </a:p>
          <a:p>
            <a:pPr marL="203200" lvl="2">
              <a:lnSpc>
                <a:spcPct val="110000"/>
              </a:lnSpc>
              <a:spcBef>
                <a:spcPts val="400"/>
              </a:spcBef>
              <a:buSzPts val="2200"/>
            </a:pPr>
            <a:endParaRPr lang="en-GB" sz="2200" b="1">
              <a:solidFill>
                <a:schemeClr val="dk1"/>
              </a:solidFill>
              <a:ea typeface="Georgia"/>
            </a:endParaRPr>
          </a:p>
          <a:p>
            <a:pPr marR="0" lvl="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200"/>
            </a:pPr>
            <a:endParaRPr lang="en-GB" sz="2200">
              <a:solidFill>
                <a:schemeClr val="dk1"/>
              </a:solidFill>
            </a:endParaRPr>
          </a:p>
          <a:p>
            <a:pPr>
              <a:lnSpc>
                <a:spcPct val="110000"/>
              </a:lnSpc>
              <a:spcBef>
                <a:spcPts val="600"/>
              </a:spcBef>
              <a:buClr>
                <a:schemeClr val="dk2"/>
              </a:buClr>
              <a:buSzPts val="2200"/>
            </a:pPr>
            <a:endParaRPr lang="en-GB" sz="2200" b="1"/>
          </a:p>
          <a:p>
            <a:pPr marL="0" marR="0" lvl="0" indent="0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Arial"/>
              <a:buNone/>
            </a:pPr>
            <a:br>
              <a:rPr lang="en-GB" sz="1700" b="1">
                <a:latin typeface="Arial"/>
                <a:ea typeface="Arial"/>
                <a:cs typeface="Arial"/>
              </a:rPr>
            </a:br>
            <a:endParaRPr sz="17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Arial"/>
              <a:buNone/>
            </a:pPr>
            <a:endParaRPr sz="17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00" name="Google Shape;300;p11">
            <a:extLst>
              <a:ext uri="{FF2B5EF4-FFF2-40B4-BE49-F238E27FC236}">
                <a16:creationId xmlns:a16="http://schemas.microsoft.com/office/drawing/2014/main" id="{D60186AE-9F4D-5BA3-2D6A-36F323ACA57D}"/>
              </a:ext>
            </a:extLst>
          </p:cNvPr>
          <p:cNvSpPr txBox="1"/>
          <p:nvPr/>
        </p:nvSpPr>
        <p:spPr>
          <a:xfrm>
            <a:off x="2712866" y="395106"/>
            <a:ext cx="936723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600" b="1">
                <a:solidFill>
                  <a:schemeClr val="dk1"/>
                </a:solidFill>
              </a:rPr>
              <a:t>How we can support throughout your grant </a:t>
            </a:r>
            <a:endParaRPr lang="en-US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1495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>
          <a:extLst>
            <a:ext uri="{FF2B5EF4-FFF2-40B4-BE49-F238E27FC236}">
              <a16:creationId xmlns:a16="http://schemas.microsoft.com/office/drawing/2014/main" id="{A2F379D2-A50D-80AF-CF7F-8DF50F7073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5">
            <a:extLst>
              <a:ext uri="{FF2B5EF4-FFF2-40B4-BE49-F238E27FC236}">
                <a16:creationId xmlns:a16="http://schemas.microsoft.com/office/drawing/2014/main" id="{6503A3AE-7F6D-BA45-D1BE-758A1F5C9A3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4826" y="389144"/>
            <a:ext cx="5203486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Clr>
                <a:srgbClr val="000000"/>
              </a:buClr>
              <a:buSzPts val="3600"/>
            </a:pPr>
            <a:r>
              <a:rPr lang="en-GB" sz="4000">
                <a:solidFill>
                  <a:schemeClr val="tx1"/>
                </a:solidFill>
              </a:rPr>
              <a:t>Insights from the Activate pilot and top tips from Amy Varle (CF 2016)</a:t>
            </a:r>
          </a:p>
        </p:txBody>
      </p:sp>
      <p:sp>
        <p:nvSpPr>
          <p:cNvPr id="227" name="Google Shape;227;p5">
            <a:extLst>
              <a:ext uri="{FF2B5EF4-FFF2-40B4-BE49-F238E27FC236}">
                <a16:creationId xmlns:a16="http://schemas.microsoft.com/office/drawing/2014/main" id="{9E90CC5F-1339-C4DE-F713-FE4A1341FE8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4646" y="6239363"/>
            <a:ext cx="5810751" cy="1352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indent="0">
              <a:lnSpc>
                <a:spcPct val="150000"/>
              </a:lnSpc>
              <a:buSzPts val="2200"/>
              <a:buNone/>
            </a:pPr>
            <a:r>
              <a:rPr lang="en-GB" sz="2000">
                <a:latin typeface="Arial"/>
                <a:cs typeface="Arial"/>
              </a:rPr>
              <a:t>Read more about Amy's Activate journey </a:t>
            </a:r>
            <a:r>
              <a:rPr lang="en-GB" sz="2000">
                <a:latin typeface="Arial"/>
                <a:cs typeface="Arial"/>
                <a:hlinkClick r:id="rId3"/>
              </a:rPr>
              <a:t>here</a:t>
            </a:r>
            <a:r>
              <a:rPr lang="en-GB" sz="2000">
                <a:latin typeface="Arial"/>
                <a:cs typeface="Arial"/>
              </a:rPr>
              <a:t>. </a:t>
            </a:r>
          </a:p>
        </p:txBody>
      </p:sp>
      <p:sp>
        <p:nvSpPr>
          <p:cNvPr id="228" name="Google Shape;228;p5">
            <a:extLst>
              <a:ext uri="{FF2B5EF4-FFF2-40B4-BE49-F238E27FC236}">
                <a16:creationId xmlns:a16="http://schemas.microsoft.com/office/drawing/2014/main" id="{B9E7816F-61EF-2000-1458-DD6B222CB372}"/>
              </a:ext>
            </a:extLst>
          </p:cNvPr>
          <p:cNvSpPr/>
          <p:nvPr/>
        </p:nvSpPr>
        <p:spPr>
          <a:xfrm>
            <a:off x="6294001" y="5938684"/>
            <a:ext cx="3002400" cy="91975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6298F21-CE2B-6EE7-D6CA-B9698FFF0DC7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4"/>
          <a:srcRect l="5556" r="5556"/>
          <a:stretch/>
        </p:blipFill>
        <p:spPr>
          <a:xfrm>
            <a:off x="6096001" y="0"/>
            <a:ext cx="6096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8" name="Google Shape;192;p1">
            <a:extLst>
              <a:ext uri="{FF2B5EF4-FFF2-40B4-BE49-F238E27FC236}">
                <a16:creationId xmlns:a16="http://schemas.microsoft.com/office/drawing/2014/main" id="{4D1E1A5A-F1AB-5AAC-207A-A8246820CC63}"/>
              </a:ext>
            </a:extLst>
          </p:cNvPr>
          <p:cNvSpPr txBox="1"/>
          <p:nvPr/>
        </p:nvSpPr>
        <p:spPr>
          <a:xfrm>
            <a:off x="6432179" y="5570692"/>
            <a:ext cx="3868599" cy="10156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200" b="1">
                <a:solidFill>
                  <a:srgbClr val="17181A"/>
                </a:solidFill>
                <a:latin typeface="Georgia"/>
                <a:ea typeface="Georgia"/>
                <a:cs typeface="Georgia"/>
                <a:sym typeface="Georgia"/>
              </a:rPr>
              <a:t>Amy Varle (CF 2016), Activate 2020</a:t>
            </a:r>
          </a:p>
          <a:p>
            <a:r>
              <a:rPr lang="en-GB" sz="1200">
                <a:solidFill>
                  <a:srgbClr val="17181A"/>
                </a:solidFill>
                <a:latin typeface="Georgia"/>
                <a:ea typeface="Georgia"/>
                <a:cs typeface="Georgia"/>
                <a:sym typeface="Georgia"/>
              </a:rPr>
              <a:t>Set up a 'mastermind' group of cross-sector practitioners who can come together and deliver best practice models for reducing homelessness across the UK</a:t>
            </a:r>
            <a:endParaRPr lang="en-GB" sz="1200">
              <a:solidFill>
                <a:srgbClr val="17181A"/>
              </a:solidFill>
              <a:latin typeface="Georgia"/>
              <a:ea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079169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"/>
          <p:cNvSpPr txBox="1"/>
          <p:nvPr/>
        </p:nvSpPr>
        <p:spPr>
          <a:xfrm>
            <a:off x="3022075" y="393000"/>
            <a:ext cx="87747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>
                <a:solidFill>
                  <a:schemeClr val="dk1"/>
                </a:solidFill>
                <a:ea typeface="Georgia"/>
                <a:cs typeface="Georgia"/>
                <a:sym typeface="Georgia"/>
              </a:rPr>
              <a:t>What we'll cover today</a:t>
            </a:r>
            <a:endParaRPr sz="3600" b="1">
              <a:solidFill>
                <a:schemeClr val="dk1"/>
              </a:solidFill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285750" indent="-285750">
              <a:buFont typeface="Arial,Sans-Serif"/>
              <a:buChar char="•"/>
            </a:pPr>
            <a:r>
              <a:rPr lang="en-GB" sz="2400">
                <a:solidFill>
                  <a:schemeClr val="dk1"/>
                </a:solidFill>
                <a:latin typeface="+mn-lt"/>
              </a:rPr>
              <a:t>How we got here</a:t>
            </a:r>
          </a:p>
          <a:p>
            <a:pPr marL="285750" indent="-285750">
              <a:buFont typeface="Arial,Sans-Serif"/>
              <a:buChar char="•"/>
            </a:pPr>
            <a:r>
              <a:rPr lang="en-GB" sz="2400">
                <a:solidFill>
                  <a:schemeClr val="dk1"/>
                </a:solidFill>
                <a:latin typeface="+mn-lt"/>
              </a:rPr>
              <a:t>Key information</a:t>
            </a:r>
          </a:p>
          <a:p>
            <a:pPr marL="285750" indent="-285750">
              <a:buFont typeface="Arial,Sans-Serif"/>
              <a:buChar char="•"/>
            </a:pPr>
            <a:r>
              <a:rPr lang="en-GB" sz="2400">
                <a:solidFill>
                  <a:schemeClr val="dk1"/>
                </a:solidFill>
                <a:latin typeface="+mn-lt"/>
              </a:rPr>
              <a:t>Eligibility and application process</a:t>
            </a:r>
            <a:endParaRPr lang="en-US" sz="2400">
              <a:solidFill>
                <a:schemeClr val="dk1"/>
              </a:solidFill>
              <a:latin typeface="+mn-lt"/>
            </a:endParaRPr>
          </a:p>
          <a:p>
            <a:pPr marL="285750" indent="-285750">
              <a:buFont typeface="Arial,Sans-Serif"/>
              <a:buChar char="•"/>
            </a:pPr>
            <a:r>
              <a:rPr lang="en-GB" sz="2400">
                <a:solidFill>
                  <a:schemeClr val="tx1"/>
                </a:solidFill>
                <a:latin typeface="+mn-lt"/>
              </a:rPr>
              <a:t>Support available</a:t>
            </a:r>
            <a:endParaRPr lang="en-US" sz="2400">
              <a:solidFill>
                <a:schemeClr val="tx1"/>
              </a:solidFill>
              <a:latin typeface="+mn-lt"/>
            </a:endParaRPr>
          </a:p>
          <a:p>
            <a:pPr marL="285750" indent="-285750">
              <a:buFont typeface="Arial,Sans-Serif"/>
              <a:buChar char="•"/>
            </a:pPr>
            <a:r>
              <a:rPr lang="en-GB" sz="2400">
                <a:solidFill>
                  <a:schemeClr val="dk1"/>
                </a:solidFill>
                <a:latin typeface="+mn-lt"/>
              </a:rPr>
              <a:t>Insights from the Activate pilot by Amy</a:t>
            </a:r>
          </a:p>
          <a:p>
            <a:pPr marL="285750" indent="-285750">
              <a:buFont typeface="Arial,Sans-Serif"/>
              <a:buChar char="•"/>
            </a:pPr>
            <a:r>
              <a:rPr lang="en-GB" sz="2400">
                <a:solidFill>
                  <a:schemeClr val="tx1"/>
                </a:solidFill>
                <a:latin typeface="+mn-lt"/>
              </a:rPr>
              <a:t>Your questions</a:t>
            </a:r>
          </a:p>
          <a:p>
            <a:pPr marL="285750" indent="-285750">
              <a:buFont typeface="Arial,Sans-Serif"/>
              <a:buChar char="•"/>
            </a:pPr>
            <a:endParaRPr lang="en-GB" sz="2400">
              <a:solidFill>
                <a:schemeClr val="dk1"/>
              </a:solidFill>
              <a:latin typeface="+mn-lt"/>
            </a:endParaRPr>
          </a:p>
          <a:p>
            <a:r>
              <a:rPr lang="en-GB" sz="2400">
                <a:solidFill>
                  <a:schemeClr val="dk1"/>
                </a:solidFill>
                <a:latin typeface="+mn-lt"/>
              </a:rPr>
              <a:t>We are recording this webinar, and we will put the link on our website shortly so you can listen again.</a:t>
            </a:r>
            <a:endParaRPr lang="en-US" sz="2400">
              <a:solidFill>
                <a:schemeClr val="dk1"/>
              </a:solidFill>
              <a:latin typeface="+mn-lt"/>
            </a:endParaRPr>
          </a:p>
          <a:p>
            <a:endParaRPr lang="en-GB" sz="2400">
              <a:solidFill>
                <a:schemeClr val="dk1"/>
              </a:solidFill>
              <a:latin typeface="+mn-lt"/>
            </a:endParaRPr>
          </a:p>
          <a:p>
            <a:r>
              <a:rPr lang="en-GB" sz="2400">
                <a:solidFill>
                  <a:schemeClr val="dk1"/>
                </a:solidFill>
                <a:latin typeface="+mn-lt"/>
              </a:rPr>
              <a:t>If you have a question after the event, please email </a:t>
            </a:r>
            <a:r>
              <a:rPr lang="en-GB" sz="2400">
                <a:solidFill>
                  <a:schemeClr val="dk1"/>
                </a:solidFill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activate@churchillfellowship.org</a:t>
            </a:r>
            <a:r>
              <a:rPr lang="en-GB" sz="2400">
                <a:solidFill>
                  <a:schemeClr val="dk1"/>
                </a:solidFill>
                <a:latin typeface="+mn-lt"/>
              </a:rPr>
              <a:t> </a:t>
            </a:r>
            <a:endParaRPr lang="en-GB" sz="2400">
              <a:solidFill>
                <a:schemeClr val="dk1"/>
              </a:solidFill>
              <a:latin typeface="+mn-lt"/>
              <a:ea typeface="Georgia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09">
          <a:extLst>
            <a:ext uri="{FF2B5EF4-FFF2-40B4-BE49-F238E27FC236}">
              <a16:creationId xmlns:a16="http://schemas.microsoft.com/office/drawing/2014/main" id="{D5D5B718-D9FF-0446-7584-B9263D3FB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">
            <a:extLst>
              <a:ext uri="{FF2B5EF4-FFF2-40B4-BE49-F238E27FC236}">
                <a16:creationId xmlns:a16="http://schemas.microsoft.com/office/drawing/2014/main" id="{94A4EE52-4774-A930-6E56-EF0DF622226A}"/>
              </a:ext>
            </a:extLst>
          </p:cNvPr>
          <p:cNvSpPr txBox="1"/>
          <p:nvPr/>
        </p:nvSpPr>
        <p:spPr>
          <a:xfrm>
            <a:off x="264917" y="190661"/>
            <a:ext cx="10714241" cy="1161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10000"/>
              </a:lnSpc>
              <a:buClr>
                <a:schemeClr val="dk2"/>
              </a:buClr>
              <a:buSzPts val="3600"/>
            </a:pPr>
            <a:r>
              <a:rPr lang="en-GB" sz="6000" b="1">
                <a:solidFill>
                  <a:schemeClr val="lt1"/>
                </a:solidFill>
                <a:sym typeface="Georgia"/>
              </a:rPr>
              <a:t>Links and contact details</a:t>
            </a:r>
            <a:endParaRPr sz="6000">
              <a:solidFill>
                <a:schemeClr val="lt1"/>
              </a:solidFill>
            </a:endParaRPr>
          </a:p>
          <a:p>
            <a:pPr marL="215900" marR="0" lvl="0" indent="-1079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Arial"/>
              <a:buNone/>
            </a:pPr>
            <a:endParaRPr sz="2400">
              <a:solidFill>
                <a:schemeClr val="lt1"/>
              </a:solidFill>
              <a:latin typeface="Georgia"/>
              <a:ea typeface="Georgia"/>
              <a:cs typeface="Georgia"/>
            </a:endParaRPr>
          </a:p>
          <a:p>
            <a:endParaRPr lang="en-GB" sz="2400">
              <a:solidFill>
                <a:schemeClr val="bg1"/>
              </a:solidFill>
            </a:endParaRPr>
          </a:p>
          <a:p>
            <a:r>
              <a:rPr lang="en-GB" sz="2800" b="1" i="1">
                <a:solidFill>
                  <a:schemeClr val="tx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Guidance for applicants</a:t>
            </a:r>
            <a:endParaRPr lang="en-GB" sz="2800" b="1" i="1">
              <a:solidFill>
                <a:schemeClr val="tx2"/>
              </a:solidFill>
            </a:endParaRPr>
          </a:p>
          <a:p>
            <a:endParaRPr lang="en-GB" sz="2800" b="1" i="1">
              <a:solidFill>
                <a:schemeClr val="tx2"/>
              </a:solidFill>
            </a:endParaRPr>
          </a:p>
          <a:p>
            <a:r>
              <a:rPr lang="en-GB" sz="2800" b="1" i="1">
                <a:solidFill>
                  <a:schemeClr val="tx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Frequently asked questions (FAQs)</a:t>
            </a:r>
          </a:p>
          <a:p>
            <a:endParaRPr lang="en-GB" sz="2800" b="1" i="1">
              <a:solidFill>
                <a:schemeClr val="tx2"/>
              </a:solidFill>
            </a:endParaRPr>
          </a:p>
          <a:p>
            <a:r>
              <a:rPr lang="en-GB" sz="2800" b="1" i="1">
                <a:solidFill>
                  <a:schemeClr val="tx2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Stories from the Activate Pilot 2020 - 2024</a:t>
            </a:r>
            <a:endParaRPr lang="en-GB" sz="2800" b="1" i="1">
              <a:solidFill>
                <a:schemeClr val="tx2"/>
              </a:solidFill>
            </a:endParaRPr>
          </a:p>
          <a:p>
            <a:endParaRPr lang="en-GB" sz="2800" b="1">
              <a:solidFill>
                <a:schemeClr val="tx2"/>
              </a:solidFill>
            </a:endParaRPr>
          </a:p>
          <a:p>
            <a:endParaRPr lang="en-GB" sz="2800" b="1">
              <a:solidFill>
                <a:schemeClr val="tx2"/>
              </a:solidFill>
            </a:endParaRPr>
          </a:p>
          <a:p>
            <a:endParaRPr lang="en-GB" sz="2800" b="1">
              <a:solidFill>
                <a:schemeClr val="tx2"/>
              </a:solidFill>
            </a:endParaRPr>
          </a:p>
          <a:p>
            <a:endParaRPr lang="en-GB" sz="2800" b="1">
              <a:solidFill>
                <a:schemeClr val="tx2"/>
              </a:solidFill>
            </a:endParaRPr>
          </a:p>
          <a:p>
            <a:r>
              <a:rPr lang="en-GB" sz="2800" b="1">
                <a:solidFill>
                  <a:schemeClr val="tx1"/>
                </a:solidFill>
              </a:rPr>
              <a:t>activate@churchillfellowship.org</a:t>
            </a:r>
            <a:endParaRPr lang="en-GB" b="1">
              <a:solidFill>
                <a:schemeClr val="tx1"/>
              </a:solidFill>
            </a:endParaRPr>
          </a:p>
          <a:p>
            <a:r>
              <a:rPr lang="en-GB" sz="2800" b="1">
                <a:solidFill>
                  <a:schemeClr val="tx1"/>
                </a:solidFill>
              </a:rPr>
              <a:t>020 4604 4589</a:t>
            </a:r>
          </a:p>
          <a:p>
            <a:endParaRPr lang="en-GB" sz="2800">
              <a:solidFill>
                <a:srgbClr val="FFFFFF"/>
              </a:solidFill>
            </a:endParaRPr>
          </a:p>
        </p:txBody>
      </p:sp>
      <p:pic>
        <p:nvPicPr>
          <p:cNvPr id="2" name="Picture 1" descr="A red circle with white text&#10;&#10;AI-generated content may be incorrect.">
            <a:extLst>
              <a:ext uri="{FF2B5EF4-FFF2-40B4-BE49-F238E27FC236}">
                <a16:creationId xmlns:a16="http://schemas.microsoft.com/office/drawing/2014/main" id="{8A917C99-F21F-9D67-2D24-DDA7137E43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6667" y="5299733"/>
            <a:ext cx="2952983" cy="1360217"/>
          </a:xfrm>
          <a:prstGeom prst="rect">
            <a:avLst/>
          </a:prstGeom>
        </p:spPr>
      </p:pic>
      <p:sp>
        <p:nvSpPr>
          <p:cNvPr id="3" name="Google Shape;193;p1">
            <a:extLst>
              <a:ext uri="{FF2B5EF4-FFF2-40B4-BE49-F238E27FC236}">
                <a16:creationId xmlns:a16="http://schemas.microsoft.com/office/drawing/2014/main" id="{C64B6156-A827-45FD-181F-4505C069F7B5}"/>
              </a:ext>
            </a:extLst>
          </p:cNvPr>
          <p:cNvSpPr txBox="1">
            <a:spLocks noGrp="1"/>
          </p:cNvSpPr>
          <p:nvPr/>
        </p:nvSpPr>
        <p:spPr>
          <a:xfrm>
            <a:off x="497320" y="5295441"/>
            <a:ext cx="5094022" cy="981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400"/>
              <a:buFont typeface="Arial"/>
              <a:buNone/>
              <a:defRPr sz="11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  <a:buClr>
                <a:schemeClr val="dk1"/>
              </a:buClr>
              <a:buSzPts val="4000"/>
            </a:pPr>
            <a:br>
              <a:rPr lang="en-GB" sz="3200">
                <a:solidFill>
                  <a:srgbClr val="FF0000"/>
                </a:solidFill>
              </a:rPr>
            </a:br>
            <a:endParaRPr lang="en-GB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92323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"/>
          <p:cNvSpPr txBox="1"/>
          <p:nvPr/>
        </p:nvSpPr>
        <p:spPr>
          <a:xfrm>
            <a:off x="218454" y="190661"/>
            <a:ext cx="11411193" cy="6932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10000"/>
              </a:lnSpc>
              <a:buClr>
                <a:schemeClr val="dk2"/>
              </a:buClr>
              <a:buSzPts val="3600"/>
            </a:pPr>
            <a:r>
              <a:rPr lang="en-GB" sz="3600" b="1">
                <a:solidFill>
                  <a:schemeClr val="lt1"/>
                </a:solidFill>
                <a:sym typeface="Georgia"/>
              </a:rPr>
              <a:t>How we got here</a:t>
            </a:r>
            <a:endParaRPr>
              <a:solidFill>
                <a:schemeClr val="lt1"/>
              </a:solidFill>
            </a:endParaRPr>
          </a:p>
          <a:p>
            <a:pPr marL="215900" marR="0" lvl="0" indent="-1079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Arial"/>
              <a:buNone/>
            </a:pPr>
            <a:endParaRPr sz="2400">
              <a:solidFill>
                <a:schemeClr val="lt1"/>
              </a:solidFill>
              <a:latin typeface="Georgia"/>
              <a:ea typeface="Georgia"/>
              <a:cs typeface="Georgia"/>
            </a:endParaRPr>
          </a:p>
          <a:p>
            <a:r>
              <a:rPr lang="en-GB" sz="2400">
                <a:solidFill>
                  <a:schemeClr val="bg1"/>
                </a:solidFill>
              </a:rPr>
              <a:t>To support the impact Fellows are making in their communities and sectors, the Activate Fund launched as a pilot scheme running from 2020–2024. Across three years, the Fund awarded £1.2 million to 50 Fellows, to support them in turning their ideas into action.</a:t>
            </a:r>
          </a:p>
          <a:p>
            <a:endParaRPr lang="en-GB" sz="2400">
              <a:solidFill>
                <a:schemeClr val="bg1"/>
              </a:solidFill>
            </a:endParaRPr>
          </a:p>
          <a:p>
            <a:r>
              <a:rPr lang="en-GB" sz="2400">
                <a:solidFill>
                  <a:schemeClr val="bg1"/>
                </a:solidFill>
              </a:rPr>
              <a:t>Fellows used the funding for a range of things, including the early-stage development of ideas and organisations, evaluation and research, and influencing change on key social issues. You can find out more about the pilot and get inspiration on our website.</a:t>
            </a:r>
          </a:p>
          <a:p>
            <a:endParaRPr lang="en-GB" sz="2400">
              <a:solidFill>
                <a:schemeClr val="bg1"/>
              </a:solidFill>
            </a:endParaRPr>
          </a:p>
          <a:p>
            <a:r>
              <a:rPr lang="en-GB" sz="2400">
                <a:solidFill>
                  <a:schemeClr val="bg1"/>
                </a:solidFill>
              </a:rPr>
              <a:t>The Activate Fund has been shaped by the success and learnings </a:t>
            </a:r>
          </a:p>
          <a:p>
            <a:r>
              <a:rPr lang="en-GB" sz="2400">
                <a:solidFill>
                  <a:schemeClr val="bg1"/>
                </a:solidFill>
              </a:rPr>
              <a:t>of the pilot, aiming to provide Fellows with flexible funding and </a:t>
            </a:r>
            <a:endParaRPr lang="en-GB">
              <a:solidFill>
                <a:schemeClr val="bg1"/>
              </a:solidFill>
            </a:endParaRPr>
          </a:p>
          <a:p>
            <a:r>
              <a:rPr lang="en-GB" sz="2400">
                <a:solidFill>
                  <a:schemeClr val="bg1"/>
                </a:solidFill>
              </a:rPr>
              <a:t>support to accelerate their journey towards change.</a:t>
            </a:r>
          </a:p>
          <a:p>
            <a:endParaRPr lang="en-GB" sz="2800">
              <a:solidFill>
                <a:schemeClr val="bg1"/>
              </a:solidFill>
            </a:endParaRPr>
          </a:p>
          <a:p>
            <a:endParaRPr lang="en-GB" sz="2800">
              <a:solidFill>
                <a:schemeClr val="bg1"/>
              </a:solidFill>
            </a:endParaRPr>
          </a:p>
        </p:txBody>
      </p:sp>
      <p:pic>
        <p:nvPicPr>
          <p:cNvPr id="2" name="Picture 1" descr="A red circle with white text&#10;&#10;AI-generated content may be incorrect.">
            <a:extLst>
              <a:ext uri="{FF2B5EF4-FFF2-40B4-BE49-F238E27FC236}">
                <a16:creationId xmlns:a16="http://schemas.microsoft.com/office/drawing/2014/main" id="{385671B6-7C87-7DE8-6C8E-C06259FC05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4821" y="5299733"/>
            <a:ext cx="2952983" cy="1360217"/>
          </a:xfrm>
          <a:prstGeom prst="rect">
            <a:avLst/>
          </a:prstGeom>
        </p:spPr>
      </p:pic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4"/>
          <p:cNvSpPr txBox="1">
            <a:spLocks noGrp="1"/>
          </p:cNvSpPr>
          <p:nvPr>
            <p:ph type="title"/>
          </p:nvPr>
        </p:nvSpPr>
        <p:spPr>
          <a:xfrm>
            <a:off x="6294625" y="393700"/>
            <a:ext cx="5414100" cy="498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</a:pPr>
            <a:r>
              <a:rPr lang="en-GB" sz="3600">
                <a:solidFill>
                  <a:schemeClr val="dk1"/>
                </a:solidFill>
                <a:ea typeface="Georgia"/>
                <a:cs typeface="Georgia"/>
                <a:sym typeface="Georgia"/>
              </a:rPr>
              <a:t>Activate Fund 2026</a:t>
            </a:r>
            <a:endParaRPr sz="3600">
              <a:solidFill>
                <a:schemeClr val="dk1"/>
              </a:solidFill>
              <a:ea typeface="Georgia"/>
              <a:cs typeface="Georgia"/>
              <a:sym typeface="Georgia"/>
            </a:endParaRPr>
          </a:p>
        </p:txBody>
      </p:sp>
      <p:sp>
        <p:nvSpPr>
          <p:cNvPr id="218" name="Google Shape;218;p4"/>
          <p:cNvSpPr txBox="1">
            <a:spLocks noGrp="1"/>
          </p:cNvSpPr>
          <p:nvPr>
            <p:ph type="body" idx="1"/>
          </p:nvPr>
        </p:nvSpPr>
        <p:spPr>
          <a:xfrm>
            <a:off x="6294000" y="1059207"/>
            <a:ext cx="5756899" cy="5792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5900" indent="-203200">
              <a:buSzPts val="2200"/>
              <a:buFont typeface="Arial,Sans-Serif"/>
            </a:pPr>
            <a:r>
              <a:rPr lang="en-GB" sz="2400">
                <a:latin typeface="Arial"/>
                <a:cs typeface="Arial"/>
              </a:rPr>
              <a:t>Grants for Fellows of up to </a:t>
            </a:r>
            <a:r>
              <a:rPr lang="en-GB" sz="2400" b="1">
                <a:latin typeface="Arial"/>
                <a:cs typeface="Arial"/>
              </a:rPr>
              <a:t>£30,000 </a:t>
            </a:r>
            <a:r>
              <a:rPr lang="en-GB" sz="2400">
                <a:latin typeface="Arial"/>
                <a:cs typeface="Arial"/>
              </a:rPr>
              <a:t>for a project of up to </a:t>
            </a:r>
            <a:r>
              <a:rPr lang="en-GB" sz="2400" b="1">
                <a:latin typeface="Arial"/>
                <a:cs typeface="Arial"/>
              </a:rPr>
              <a:t>2 years</a:t>
            </a:r>
            <a:r>
              <a:rPr lang="en-GB" sz="2400">
                <a:latin typeface="Arial"/>
                <a:cs typeface="Arial"/>
              </a:rPr>
              <a:t>.</a:t>
            </a:r>
            <a:endParaRPr lang="en-US" sz="2400">
              <a:latin typeface="Arial"/>
              <a:cs typeface="Arial"/>
            </a:endParaRPr>
          </a:p>
          <a:p>
            <a:pPr marL="12700" indent="0">
              <a:buSzPts val="2200"/>
              <a:buNone/>
            </a:pPr>
            <a:endParaRPr lang="en-GB" sz="2400">
              <a:latin typeface="Arial"/>
              <a:cs typeface="Arial"/>
            </a:endParaRPr>
          </a:p>
          <a:p>
            <a:pPr marL="215900" indent="-203200">
              <a:buSzPts val="2200"/>
              <a:buFont typeface="Arial,Sans-Serif"/>
            </a:pPr>
            <a:r>
              <a:rPr lang="en-GB" sz="2400">
                <a:latin typeface="Arial"/>
                <a:cs typeface="Arial"/>
              </a:rPr>
              <a:t>20 grants available in 2026.</a:t>
            </a:r>
          </a:p>
          <a:p>
            <a:pPr marL="215900" indent="-203200">
              <a:buSzPts val="2200"/>
              <a:buFont typeface="Arial,Sans-Serif"/>
            </a:pPr>
            <a:endParaRPr lang="en-GB" sz="2400">
              <a:latin typeface="Arial"/>
              <a:cs typeface="Arial"/>
            </a:endParaRPr>
          </a:p>
          <a:p>
            <a:pPr marL="215900" indent="-203200">
              <a:buSzPts val="2200"/>
              <a:buFont typeface="Arial,Sans-Serif"/>
            </a:pPr>
            <a:r>
              <a:rPr lang="en-GB" sz="2400">
                <a:latin typeface="Arial"/>
                <a:cs typeface="Arial"/>
              </a:rPr>
              <a:t>Fund will remain open for at least five years, with more awards being made in each year.</a:t>
            </a:r>
          </a:p>
          <a:p>
            <a:pPr marL="215900" indent="-203200">
              <a:buSzPts val="2200"/>
              <a:buFont typeface="Arial,Sans-Serif"/>
            </a:pPr>
            <a:endParaRPr lang="en-GB" sz="2400">
              <a:latin typeface="Arial"/>
              <a:cs typeface="Arial"/>
            </a:endParaRPr>
          </a:p>
          <a:p>
            <a:pPr marL="215900" indent="-203200">
              <a:buSzPts val="2200"/>
              <a:buFont typeface="Arial,Sans-Serif"/>
            </a:pPr>
            <a:r>
              <a:rPr lang="en-GB" sz="2400">
                <a:latin typeface="Arial"/>
                <a:cs typeface="Arial"/>
              </a:rPr>
              <a:t>Grants can support time/salaries, care costs, participation, materials, and resources.</a:t>
            </a:r>
          </a:p>
          <a:p>
            <a:pPr marL="215900" indent="-203200">
              <a:buSzPts val="2200"/>
              <a:buFont typeface="Arial,Sans-Serif"/>
            </a:pPr>
            <a:endParaRPr lang="en-GB" sz="2400">
              <a:latin typeface="Arial"/>
              <a:cs typeface="Arial"/>
            </a:endParaRPr>
          </a:p>
          <a:p>
            <a:pPr marL="215900" indent="-203200">
              <a:buSzPts val="2200"/>
              <a:buFont typeface="Arial,Sans-Serif"/>
            </a:pPr>
            <a:r>
              <a:rPr lang="en-GB" sz="2400">
                <a:latin typeface="Arial"/>
                <a:cs typeface="Arial"/>
              </a:rPr>
              <a:t>Additional support programme.</a:t>
            </a:r>
          </a:p>
          <a:p>
            <a:pPr marL="215900" indent="-203200">
              <a:buSzPts val="2200"/>
              <a:buFont typeface="Arial,Sans-Serif"/>
            </a:pPr>
            <a:endParaRPr lang="en-GB" sz="2400">
              <a:latin typeface="Arial"/>
              <a:cs typeface="Arial"/>
            </a:endParaRPr>
          </a:p>
          <a:p>
            <a:pPr marL="215900" indent="-203200">
              <a:buSzPts val="2200"/>
              <a:buFont typeface="Arial,Sans-Serif"/>
              <a:buChar char="•"/>
            </a:pPr>
            <a:endParaRPr lang="en-GB">
              <a:cs typeface="Arial"/>
            </a:endParaRPr>
          </a:p>
        </p:txBody>
      </p:sp>
      <p:sp>
        <p:nvSpPr>
          <p:cNvPr id="219" name="Google Shape;219;p4"/>
          <p:cNvSpPr/>
          <p:nvPr/>
        </p:nvSpPr>
        <p:spPr>
          <a:xfrm>
            <a:off x="-9516" y="6047700"/>
            <a:ext cx="3629100" cy="83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20" name="Google Shape;220;p4"/>
          <p:cNvSpPr txBox="1">
            <a:spLocks noGrp="1"/>
          </p:cNvSpPr>
          <p:nvPr>
            <p:ph type="body" idx="3"/>
          </p:nvPr>
        </p:nvSpPr>
        <p:spPr>
          <a:xfrm>
            <a:off x="140450" y="6104843"/>
            <a:ext cx="3600000" cy="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GB" sz="1200" b="1">
                <a:latin typeface="Georgia"/>
                <a:ea typeface="Georgia"/>
                <a:cs typeface="Georgia"/>
                <a:sym typeface="Georgia"/>
              </a:rPr>
              <a:t>Abdullah Geelah, CF 2018</a:t>
            </a:r>
            <a:endParaRPr sz="1200"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GB" sz="1200">
                <a:latin typeface="Georgia"/>
                <a:ea typeface="Georgia"/>
                <a:cs typeface="Georgia"/>
                <a:sym typeface="Georgia"/>
              </a:rPr>
              <a:t>The socio-spatial role of mosques in shaping a cohesive identity</a:t>
            </a:r>
            <a:endParaRPr/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76A82DCA-54C5-6E1D-698C-7DD6E7FEFFD6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t="5569" b="5569"/>
          <a:stretch>
            <a:fillRect/>
          </a:stretch>
        </p:blipFill>
        <p:spPr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14" name="Google Shape;192;p1">
            <a:extLst>
              <a:ext uri="{FF2B5EF4-FFF2-40B4-BE49-F238E27FC236}">
                <a16:creationId xmlns:a16="http://schemas.microsoft.com/office/drawing/2014/main" id="{7C653177-9356-E9BC-3759-DA552A9EA2B6}"/>
              </a:ext>
            </a:extLst>
          </p:cNvPr>
          <p:cNvSpPr txBox="1"/>
          <p:nvPr/>
        </p:nvSpPr>
        <p:spPr>
          <a:xfrm>
            <a:off x="258984" y="5926987"/>
            <a:ext cx="3360600" cy="830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17181A"/>
                </a:solidFill>
                <a:latin typeface="Georgia"/>
                <a:ea typeface="Georgia"/>
                <a:cs typeface="Georgia"/>
                <a:sym typeface="Georgia"/>
              </a:rPr>
              <a:t>Yvonne Field (CF 2012), Activate 2022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17181A"/>
                </a:solidFill>
                <a:latin typeface="Georgia"/>
                <a:ea typeface="Georgia"/>
                <a:cs typeface="Georgia"/>
                <a:sym typeface="Georgia"/>
              </a:rPr>
              <a:t>Captured learning of intergenerational leaders and developed resources to facilitate knowledge exchange </a:t>
            </a:r>
            <a:endParaRPr sz="120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5"/>
          <p:cNvSpPr txBox="1">
            <a:spLocks noGrp="1"/>
          </p:cNvSpPr>
          <p:nvPr>
            <p:ph type="title"/>
          </p:nvPr>
        </p:nvSpPr>
        <p:spPr>
          <a:xfrm>
            <a:off x="396000" y="393700"/>
            <a:ext cx="522000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eorgia"/>
              <a:buNone/>
            </a:pPr>
            <a:r>
              <a:rPr lang="en-GB" sz="3600">
                <a:solidFill>
                  <a:srgbClr val="000000"/>
                </a:solidFill>
                <a:ea typeface="Georgia"/>
                <a:cs typeface="Georgia"/>
                <a:sym typeface="Georgia"/>
              </a:rPr>
              <a:t>Who can apply?</a:t>
            </a:r>
            <a:endParaRPr sz="3600"/>
          </a:p>
        </p:txBody>
      </p:sp>
      <p:sp>
        <p:nvSpPr>
          <p:cNvPr id="227" name="Google Shape;227;p5"/>
          <p:cNvSpPr txBox="1">
            <a:spLocks noGrp="1"/>
          </p:cNvSpPr>
          <p:nvPr>
            <p:ph type="body" idx="1"/>
          </p:nvPr>
        </p:nvSpPr>
        <p:spPr>
          <a:xfrm>
            <a:off x="395300" y="1250100"/>
            <a:ext cx="5502600" cy="52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buNone/>
            </a:pPr>
            <a:r>
              <a:rPr lang="en-GB" sz="2400">
                <a:latin typeface="Arial"/>
                <a:cs typeface="Arial"/>
              </a:rPr>
              <a:t>Any Fellow who:</a:t>
            </a:r>
            <a:endParaRPr lang="en-US" sz="2400">
              <a:latin typeface="Arial"/>
              <a:cs typeface="Arial"/>
            </a:endParaRPr>
          </a:p>
          <a:p>
            <a:pPr marL="215900" indent="-88900">
              <a:buNone/>
            </a:pPr>
            <a:endParaRPr lang="en-US" sz="2400">
              <a:latin typeface="Arial"/>
              <a:cs typeface="Arial"/>
            </a:endParaRPr>
          </a:p>
          <a:p>
            <a:pPr marL="285750" indent="-298450">
              <a:buFont typeface="Arial,Sans-Serif"/>
              <a:buChar char="•"/>
            </a:pPr>
            <a:r>
              <a:rPr lang="en-GB" sz="2400">
                <a:solidFill>
                  <a:srgbClr val="17181A"/>
                </a:solidFill>
                <a:latin typeface="Arial"/>
                <a:cs typeface="Arial"/>
              </a:rPr>
              <a:t>Has completed and shared learning</a:t>
            </a:r>
            <a:endParaRPr lang="en-US" sz="2400">
              <a:latin typeface="Arial"/>
              <a:cs typeface="Arial"/>
            </a:endParaRPr>
          </a:p>
          <a:p>
            <a:pPr marL="215900" indent="-88900">
              <a:buNone/>
            </a:pPr>
            <a:endParaRPr lang="en-US" sz="2400">
              <a:latin typeface="Arial"/>
              <a:cs typeface="Arial"/>
            </a:endParaRPr>
          </a:p>
          <a:p>
            <a:pPr marL="285750" indent="-298450">
              <a:buFont typeface="Arial,Sans-Serif"/>
              <a:buChar char="•"/>
            </a:pPr>
            <a:r>
              <a:rPr lang="en-GB" sz="2400">
                <a:solidFill>
                  <a:srgbClr val="17181A"/>
                </a:solidFill>
                <a:latin typeface="Arial"/>
                <a:cs typeface="Arial"/>
              </a:rPr>
              <a:t>Is based in the UK</a:t>
            </a:r>
            <a:endParaRPr lang="en-US" sz="2400">
              <a:solidFill>
                <a:srgbClr val="17181A"/>
              </a:solidFill>
              <a:latin typeface="Arial"/>
              <a:cs typeface="Arial"/>
            </a:endParaRPr>
          </a:p>
          <a:p>
            <a:pPr marL="285750" indent="-298450">
              <a:buFont typeface="Arial,Sans-Serif"/>
              <a:buChar char="•"/>
            </a:pPr>
            <a:endParaRPr lang="en-US" sz="2400">
              <a:solidFill>
                <a:srgbClr val="17181A"/>
              </a:solidFill>
              <a:latin typeface="Arial"/>
              <a:cs typeface="Arial"/>
            </a:endParaRPr>
          </a:p>
          <a:p>
            <a:pPr marL="285750" indent="-298450">
              <a:buFont typeface="Arial,Sans-Serif"/>
              <a:buChar char="•"/>
            </a:pPr>
            <a:r>
              <a:rPr lang="en-US" sz="2400">
                <a:solidFill>
                  <a:srgbClr val="17181A"/>
                </a:solidFill>
                <a:latin typeface="Arial"/>
                <a:cs typeface="Arial"/>
              </a:rPr>
              <a:t>Has not received an Activate grant during the pilot scheme</a:t>
            </a:r>
          </a:p>
          <a:p>
            <a:pPr marL="285750" indent="-298450">
              <a:buFont typeface="Arial,Sans-Serif"/>
              <a:buChar char="•"/>
            </a:pPr>
            <a:endParaRPr lang="en-US" sz="2400">
              <a:solidFill>
                <a:srgbClr val="17181A"/>
              </a:solidFill>
              <a:latin typeface="Arial"/>
              <a:cs typeface="Arial"/>
            </a:endParaRPr>
          </a:p>
          <a:p>
            <a:pPr marL="285750" indent="-298450">
              <a:buFont typeface="Arial,Sans-Serif"/>
              <a:buChar char="•"/>
            </a:pPr>
            <a:r>
              <a:rPr lang="en-US" sz="2400">
                <a:solidFill>
                  <a:srgbClr val="17181A"/>
                </a:solidFill>
                <a:latin typeface="Arial"/>
                <a:cs typeface="Arial"/>
              </a:rPr>
              <a:t>Fellows can apply as an individual, through an organisation, or with a group of Fellows</a:t>
            </a:r>
            <a:endParaRPr lang="en-US" sz="2400">
              <a:latin typeface="Arial"/>
              <a:cs typeface="Arial"/>
            </a:endParaRPr>
          </a:p>
        </p:txBody>
      </p:sp>
      <p:pic>
        <p:nvPicPr>
          <p:cNvPr id="4" name="Picture Placeholder 3" descr="A person with long brown hair wearing a yellow shirt&#10;&#10;AI-generated content may be incorrect.">
            <a:extLst>
              <a:ext uri="{FF2B5EF4-FFF2-40B4-BE49-F238E27FC236}">
                <a16:creationId xmlns:a16="http://schemas.microsoft.com/office/drawing/2014/main" id="{BE74C410-61D0-187B-D560-C49DC91E4081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5556" r="5556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6" name="Google Shape;192;p1">
            <a:extLst>
              <a:ext uri="{FF2B5EF4-FFF2-40B4-BE49-F238E27FC236}">
                <a16:creationId xmlns:a16="http://schemas.microsoft.com/office/drawing/2014/main" id="{4F18C334-7DB4-A8CB-28BB-D9798F0D8336}"/>
              </a:ext>
            </a:extLst>
          </p:cNvPr>
          <p:cNvSpPr txBox="1"/>
          <p:nvPr/>
        </p:nvSpPr>
        <p:spPr>
          <a:xfrm>
            <a:off x="6377071" y="5650900"/>
            <a:ext cx="3526253" cy="10156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200" b="1">
                <a:solidFill>
                  <a:srgbClr val="17181A"/>
                </a:solidFill>
                <a:latin typeface="Georgia"/>
                <a:ea typeface="Georgia"/>
                <a:cs typeface="Georgia"/>
                <a:sym typeface="Georgia"/>
              </a:rPr>
              <a:t>Esther Foreman (CF 2013), Activate 2021</a:t>
            </a:r>
          </a:p>
          <a:p>
            <a:r>
              <a:rPr lang="en-GB" sz="1200">
                <a:solidFill>
                  <a:srgbClr val="17181A"/>
                </a:solidFill>
                <a:latin typeface="Georgia"/>
              </a:rPr>
              <a:t>Developed a service to ensure community groups are held accountable by their communities and respond to evolving needs</a:t>
            </a:r>
          </a:p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lang="en-GB" sz="1200">
              <a:solidFill>
                <a:srgbClr val="17181A"/>
              </a:solidFill>
              <a:latin typeface="Georgia"/>
              <a:ea typeface="Georgia"/>
              <a:cs typeface="Georgi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18;p4">
            <a:extLst>
              <a:ext uri="{FF2B5EF4-FFF2-40B4-BE49-F238E27FC236}">
                <a16:creationId xmlns:a16="http://schemas.microsoft.com/office/drawing/2014/main" id="{6D753CF8-E724-F0BB-EB9E-FC4E46E7BD94}"/>
              </a:ext>
            </a:extLst>
          </p:cNvPr>
          <p:cNvSpPr txBox="1">
            <a:spLocks/>
          </p:cNvSpPr>
          <p:nvPr/>
        </p:nvSpPr>
        <p:spPr>
          <a:xfrm>
            <a:off x="2812145" y="516771"/>
            <a:ext cx="8714696" cy="5849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>
              <a:buClr>
                <a:srgbClr val="FF0000"/>
              </a:buClr>
              <a:buSzPts val="2200"/>
            </a:pPr>
            <a:r>
              <a:rPr lang="en-GB" sz="2800" b="1"/>
              <a:t>Individual</a:t>
            </a:r>
          </a:p>
          <a:p>
            <a:pPr marL="355600" indent="-342900">
              <a:buClr>
                <a:srgbClr val="FF0000"/>
              </a:buClr>
              <a:buSzPts val="2200"/>
              <a:buFont typeface="Arial" panose="020B0604020202020204" pitchFamily="34" charset="0"/>
              <a:buChar char="•"/>
            </a:pPr>
            <a:r>
              <a:rPr lang="en-US" sz="2400"/>
              <a:t>Grant will be held and paid out to you.</a:t>
            </a:r>
          </a:p>
          <a:p>
            <a:pPr marL="12700">
              <a:buSzPts val="2200"/>
            </a:pPr>
            <a:endParaRPr lang="en-US" sz="2400" b="1"/>
          </a:p>
          <a:p>
            <a:pPr marL="12700">
              <a:lnSpc>
                <a:spcPct val="150000"/>
              </a:lnSpc>
              <a:buClr>
                <a:srgbClr val="FF0000"/>
              </a:buClr>
              <a:buSzPts val="2200"/>
            </a:pPr>
            <a:r>
              <a:rPr lang="en-US" sz="2800" b="1"/>
              <a:t>As part of an organisation </a:t>
            </a:r>
          </a:p>
          <a:p>
            <a:pPr marL="355600" indent="-342900">
              <a:buClr>
                <a:srgbClr val="FF0000"/>
              </a:buClr>
              <a:buSzPts val="2200"/>
              <a:buFont typeface="Arial" panose="020B0604020202020204" pitchFamily="34" charset="0"/>
              <a:buChar char="•"/>
            </a:pPr>
            <a:r>
              <a:rPr lang="en-US" sz="2400"/>
              <a:t>You must play a leading role in the delivery of project.</a:t>
            </a:r>
          </a:p>
          <a:p>
            <a:pPr marL="355600" indent="-342900">
              <a:buClr>
                <a:srgbClr val="FF0000"/>
              </a:buClr>
              <a:buSzPts val="2200"/>
              <a:buFont typeface="Arial" panose="020B0604020202020204" pitchFamily="34" charset="0"/>
              <a:buChar char="•"/>
            </a:pPr>
            <a:r>
              <a:rPr lang="en-US" sz="2400"/>
              <a:t>You will still be personally responsible for the grant.</a:t>
            </a:r>
          </a:p>
          <a:p>
            <a:pPr marL="355600" indent="-342900">
              <a:buClr>
                <a:srgbClr val="FF0000"/>
              </a:buClr>
              <a:buSzPts val="2200"/>
              <a:buFont typeface="Arial" panose="020B0604020202020204" pitchFamily="34" charset="0"/>
              <a:buChar char="•"/>
            </a:pPr>
            <a:r>
              <a:rPr lang="en-US" sz="2400"/>
              <a:t>If you leave the organisation during your grant period, you will need to demonstrate how you will remain involved in the project.</a:t>
            </a:r>
          </a:p>
          <a:p>
            <a:pPr marL="12700">
              <a:buClr>
                <a:srgbClr val="FF0000"/>
              </a:buClr>
              <a:buSzPts val="2200"/>
            </a:pPr>
            <a:endParaRPr lang="en-US" sz="2800"/>
          </a:p>
          <a:p>
            <a:pPr marL="12700">
              <a:lnSpc>
                <a:spcPct val="150000"/>
              </a:lnSpc>
              <a:buSzPts val="2200"/>
            </a:pPr>
            <a:r>
              <a:rPr lang="en-US" sz="2800" b="1"/>
              <a:t>Group</a:t>
            </a:r>
          </a:p>
          <a:p>
            <a:pPr marL="355600" indent="-342900">
              <a:buClr>
                <a:srgbClr val="FF0000"/>
              </a:buClr>
              <a:buSzPts val="2200"/>
              <a:buFont typeface="Arial" panose="020B0604020202020204" pitchFamily="34" charset="0"/>
              <a:buChar char="•"/>
            </a:pPr>
            <a:r>
              <a:rPr lang="en-US" sz="2400"/>
              <a:t>One Fellow must lead and hold the grant.</a:t>
            </a:r>
          </a:p>
          <a:p>
            <a:pPr marL="355600" indent="-342900">
              <a:buClr>
                <a:srgbClr val="FF0000"/>
              </a:buClr>
              <a:buSzPts val="2200"/>
              <a:buFont typeface="Arial" panose="020B0604020202020204" pitchFamily="34" charset="0"/>
              <a:buChar char="•"/>
            </a:pPr>
            <a:r>
              <a:rPr lang="en-US" sz="2400"/>
              <a:t>All group members will be invited to attend interviews.</a:t>
            </a:r>
          </a:p>
          <a:p>
            <a:pPr marL="12700">
              <a:lnSpc>
                <a:spcPct val="150000"/>
              </a:lnSpc>
              <a:buSzPts val="2200"/>
            </a:pPr>
            <a:endParaRPr lang="en-GB" sz="2400"/>
          </a:p>
          <a:p>
            <a:pPr marL="12700">
              <a:lnSpc>
                <a:spcPct val="150000"/>
              </a:lnSpc>
            </a:pPr>
            <a:endParaRPr lang="en-GB" sz="2400"/>
          </a:p>
          <a:p>
            <a:pPr marL="215900" indent="-203200">
              <a:buSzPts val="2200"/>
              <a:buFont typeface="Arial,Sans-Serif"/>
            </a:pPr>
            <a:endParaRPr lang="en-GB" sz="2000"/>
          </a:p>
          <a:p>
            <a:pPr marL="215900" indent="-203200">
              <a:buSzPts val="2200"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14262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6"/>
          <p:cNvSpPr txBox="1">
            <a:spLocks noGrp="1"/>
          </p:cNvSpPr>
          <p:nvPr>
            <p:ph type="title"/>
          </p:nvPr>
        </p:nvSpPr>
        <p:spPr>
          <a:xfrm>
            <a:off x="6294000" y="196779"/>
            <a:ext cx="5220000" cy="997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eorgia"/>
              <a:buNone/>
            </a:pPr>
            <a:r>
              <a:rPr lang="en-GB" sz="3600">
                <a:solidFill>
                  <a:schemeClr val="dk1"/>
                </a:solidFill>
                <a:ea typeface="Georgia"/>
                <a:cs typeface="Georgia"/>
                <a:sym typeface="Georgia"/>
              </a:rPr>
              <a:t>What can you do with an Activate grant?</a:t>
            </a:r>
            <a:endParaRPr sz="3600">
              <a:solidFill>
                <a:schemeClr val="dk1"/>
              </a:solidFill>
              <a:ea typeface="Georgia"/>
              <a:cs typeface="Georgia"/>
              <a:sym typeface="Georgia"/>
            </a:endParaRPr>
          </a:p>
        </p:txBody>
      </p:sp>
      <p:sp>
        <p:nvSpPr>
          <p:cNvPr id="236" name="Google Shape;236;p6"/>
          <p:cNvSpPr txBox="1">
            <a:spLocks noGrp="1"/>
          </p:cNvSpPr>
          <p:nvPr>
            <p:ph type="body" idx="1"/>
          </p:nvPr>
        </p:nvSpPr>
        <p:spPr>
          <a:xfrm>
            <a:off x="6294000" y="1569453"/>
            <a:ext cx="5746740" cy="5070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buSzPts val="1600"/>
              <a:buNone/>
            </a:pPr>
            <a:r>
              <a:rPr lang="en-GB" sz="2400">
                <a:latin typeface="Arial"/>
                <a:cs typeface="Arial"/>
              </a:rPr>
              <a:t>Activate is designed to support Fellows wishing to create change in their chosen field, through one of the three pathway routes to change:</a:t>
            </a: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lang="en-GB" sz="2400">
              <a:latin typeface="Arial"/>
              <a:cs typeface="Arial"/>
            </a:endParaRPr>
          </a:p>
          <a:p>
            <a:pPr marL="0" indent="0">
              <a:buSzPts val="1600"/>
              <a:buNone/>
            </a:pPr>
            <a:endParaRPr lang="en-GB" sz="2400">
              <a:latin typeface="Arial"/>
              <a:cs typeface="Arial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lang="en-GB" sz="1650"/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lang="en-GB" sz="1650"/>
          </a:p>
        </p:txBody>
      </p:sp>
      <p:sp>
        <p:nvSpPr>
          <p:cNvPr id="237" name="Google Shape;237;p6"/>
          <p:cNvSpPr/>
          <p:nvPr/>
        </p:nvSpPr>
        <p:spPr>
          <a:xfrm>
            <a:off x="0" y="6024400"/>
            <a:ext cx="3562500" cy="83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38" name="Google Shape;238;p6"/>
          <p:cNvSpPr txBox="1">
            <a:spLocks noGrp="1"/>
          </p:cNvSpPr>
          <p:nvPr>
            <p:ph type="body" idx="3"/>
          </p:nvPr>
        </p:nvSpPr>
        <p:spPr>
          <a:xfrm>
            <a:off x="152725" y="6047725"/>
            <a:ext cx="3514500" cy="8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GB" sz="1200" b="1">
                <a:latin typeface="Georgia"/>
                <a:ea typeface="Georgia"/>
                <a:cs typeface="Georgia"/>
                <a:sym typeface="Georgia"/>
              </a:rPr>
              <a:t>Herbert Klein, CF 2020</a:t>
            </a:r>
            <a:endParaRPr/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GB" sz="1200">
                <a:latin typeface="Georgia"/>
                <a:ea typeface="Georgia"/>
                <a:cs typeface="Georgia"/>
                <a:sym typeface="Georgia"/>
              </a:rPr>
              <a:t>Improving Emergency Services for Deaf People</a:t>
            </a: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11E31F-446B-1CEB-0BEA-AAA8458B48DC}"/>
              </a:ext>
            </a:extLst>
          </p:cNvPr>
          <p:cNvSpPr txBox="1"/>
          <p:nvPr/>
        </p:nvSpPr>
        <p:spPr>
          <a:xfrm>
            <a:off x="152400" y="6045200"/>
            <a:ext cx="2743200" cy="5924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275"/>
              </a:lnSpc>
            </a:pPr>
            <a:r>
              <a:rPr lang="en-US" sz="1200" b="1">
                <a:solidFill>
                  <a:srgbClr val="FFFFFF"/>
                </a:solidFill>
                <a:latin typeface="Georgia"/>
                <a:cs typeface="Segoe UI"/>
              </a:rPr>
              <a:t>Abdullah Geelah, CF 2018</a:t>
            </a:r>
            <a:r>
              <a:rPr lang="en-US" sz="1200">
                <a:solidFill>
                  <a:srgbClr val="FFFFFF"/>
                </a:solidFill>
                <a:latin typeface="Georgia"/>
                <a:cs typeface="Segoe UI"/>
              </a:rPr>
              <a:t>​</a:t>
            </a:r>
          </a:p>
          <a:p>
            <a:pPr>
              <a:lnSpc>
                <a:spcPts val="1275"/>
              </a:lnSpc>
            </a:pPr>
            <a:r>
              <a:rPr lang="en-US" sz="1200">
                <a:solidFill>
                  <a:srgbClr val="FFFFFF"/>
                </a:solidFill>
                <a:latin typeface="Georgia"/>
                <a:cs typeface="Segoe UI"/>
              </a:rPr>
              <a:t>The socio-spatial role of mosques in shaping a cohesive identity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2C8A72-B589-0794-6285-B8F0C25E682D}"/>
              </a:ext>
            </a:extLst>
          </p:cNvPr>
          <p:cNvSpPr txBox="1"/>
          <p:nvPr/>
        </p:nvSpPr>
        <p:spPr>
          <a:xfrm>
            <a:off x="3484880" y="5974080"/>
            <a:ext cx="261112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chemeClr val="tx1"/>
                </a:solidFill>
                <a:latin typeface="Georgia"/>
                <a:cs typeface="Segoe UI"/>
              </a:rPr>
              <a:t>Kerry Cressey, CF 2020</a:t>
            </a:r>
            <a:r>
              <a:rPr lang="en-US" sz="1200">
                <a:solidFill>
                  <a:schemeClr val="tx1"/>
                </a:solidFill>
                <a:latin typeface="Georgia"/>
                <a:cs typeface="Segoe UI"/>
              </a:rPr>
              <a:t>​</a:t>
            </a:r>
          </a:p>
          <a:p>
            <a:r>
              <a:rPr lang="en-US" sz="1200">
                <a:solidFill>
                  <a:schemeClr val="tx1"/>
                </a:solidFill>
                <a:latin typeface="Georgia"/>
                <a:cs typeface="Segoe UI"/>
              </a:rPr>
              <a:t>Refugee language learning and integration through host communities</a:t>
            </a:r>
          </a:p>
        </p:txBody>
      </p:sp>
      <p:pic>
        <p:nvPicPr>
          <p:cNvPr id="2" name="Picture 2" descr="A red circle with white text and symbols&#10;&#10;AI-generated content may be incorrect.">
            <a:extLst>
              <a:ext uri="{FF2B5EF4-FFF2-40B4-BE49-F238E27FC236}">
                <a16:creationId xmlns:a16="http://schemas.microsoft.com/office/drawing/2014/main" id="{3344FC3F-16D3-A8AC-18BE-58486E701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696" y="3709397"/>
            <a:ext cx="3893628" cy="256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296DA3A2-CEE0-0205-85FF-6A51828808E9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4"/>
          <a:srcRect l="5556" r="5556"/>
          <a:stretch>
            <a:fillRect/>
          </a:stretch>
        </p:blipFill>
        <p:spPr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14" name="Google Shape;192;p1">
            <a:extLst>
              <a:ext uri="{FF2B5EF4-FFF2-40B4-BE49-F238E27FC236}">
                <a16:creationId xmlns:a16="http://schemas.microsoft.com/office/drawing/2014/main" id="{B5252C35-3C73-CA65-C612-5E4767097EE6}"/>
              </a:ext>
            </a:extLst>
          </p:cNvPr>
          <p:cNvSpPr txBox="1"/>
          <p:nvPr/>
        </p:nvSpPr>
        <p:spPr>
          <a:xfrm>
            <a:off x="2394530" y="6041925"/>
            <a:ext cx="3514500" cy="6462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17181A"/>
                </a:solidFill>
                <a:latin typeface="Georgia"/>
                <a:ea typeface="Georgia"/>
                <a:cs typeface="Georgia"/>
                <a:sym typeface="Georgia"/>
              </a:rPr>
              <a:t>Helen Woodcock (CF 2010), Activate 2021</a:t>
            </a:r>
          </a:p>
          <a:p>
            <a:r>
              <a:rPr lang="en-GB" sz="1200">
                <a:solidFill>
                  <a:srgbClr val="17181A"/>
                </a:solidFill>
                <a:latin typeface="Georgia"/>
                <a:ea typeface="Georgia"/>
                <a:cs typeface="Georgia"/>
                <a:sym typeface="Georgia"/>
              </a:rPr>
              <a:t>Worked to establish a pioneering community-owned farm</a:t>
            </a:r>
            <a:endParaRPr lang="en-GB" sz="1200">
              <a:solidFill>
                <a:srgbClr val="17181A"/>
              </a:solidFill>
              <a:latin typeface="Georgia"/>
              <a:ea typeface="Georgia"/>
              <a:cs typeface="Georgi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>
          <a:extLst>
            <a:ext uri="{FF2B5EF4-FFF2-40B4-BE49-F238E27FC236}">
              <a16:creationId xmlns:a16="http://schemas.microsoft.com/office/drawing/2014/main" id="{9E3A0E7D-736E-CDD4-BB9E-6357EE585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5">
            <a:extLst>
              <a:ext uri="{FF2B5EF4-FFF2-40B4-BE49-F238E27FC236}">
                <a16:creationId xmlns:a16="http://schemas.microsoft.com/office/drawing/2014/main" id="{5D9077F8-7475-F092-FFD8-8FB4963ED52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88136" y="393700"/>
            <a:ext cx="4527864" cy="1329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Clr>
                <a:srgbClr val="000000"/>
              </a:buClr>
              <a:buSzPts val="3600"/>
            </a:pPr>
            <a:r>
              <a:rPr lang="en-GB" sz="3200"/>
              <a:t>Building capacity and infrastructure to do things differently </a:t>
            </a:r>
            <a:endParaRPr sz="3200"/>
          </a:p>
        </p:txBody>
      </p:sp>
      <p:sp>
        <p:nvSpPr>
          <p:cNvPr id="227" name="Google Shape;227;p5">
            <a:extLst>
              <a:ext uri="{FF2B5EF4-FFF2-40B4-BE49-F238E27FC236}">
                <a16:creationId xmlns:a16="http://schemas.microsoft.com/office/drawing/2014/main" id="{5CE29A81-2662-5CA2-7340-30A962D3B11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7726" y="1933523"/>
            <a:ext cx="5469066" cy="4773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buNone/>
            </a:pPr>
            <a:r>
              <a:rPr lang="en-GB" sz="2400">
                <a:latin typeface="Arial"/>
                <a:cs typeface="Arial"/>
              </a:rPr>
              <a:t>This could be for a new or emerging organisation, or a new or evolving partnership or programme that responds to unmet or inadequately met needs.</a:t>
            </a:r>
          </a:p>
          <a:p>
            <a:pPr marL="342900"/>
            <a:endParaRPr lang="en-GB" sz="240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GB" sz="2400">
                <a:latin typeface="Arial"/>
                <a:cs typeface="Arial"/>
              </a:rPr>
              <a:t>If your project requires match-funding, this does not have to be secured when you apply, but we will want to understand more about your plans for sustaining what Activate enables you to start.</a:t>
            </a:r>
          </a:p>
          <a:p>
            <a:pPr marL="215900" indent="-88900">
              <a:buNone/>
            </a:pPr>
            <a:endParaRPr lang="en-GB" sz="1800">
              <a:latin typeface="Arial"/>
              <a:cs typeface="Arial"/>
            </a:endParaRPr>
          </a:p>
          <a:p>
            <a:pPr marL="215900" indent="-88900">
              <a:buNone/>
            </a:pPr>
            <a:endParaRPr lang="en-GB" sz="1800" b="1" i="1">
              <a:latin typeface="Arial"/>
              <a:cs typeface="Arial"/>
            </a:endParaRPr>
          </a:p>
          <a:p>
            <a:pPr marL="215900" indent="-88900">
              <a:buNone/>
            </a:pPr>
            <a:endParaRPr lang="en-GB" sz="1800" b="1" i="1">
              <a:latin typeface="Arial"/>
              <a:cs typeface="Arial"/>
            </a:endParaRPr>
          </a:p>
          <a:p>
            <a:pPr marL="215900" indent="-88900">
              <a:buNone/>
            </a:pPr>
            <a:endParaRPr lang="en-GB" sz="1800" b="1" i="1">
              <a:latin typeface="Arial"/>
              <a:cs typeface="Arial"/>
            </a:endParaRPr>
          </a:p>
          <a:p>
            <a:pPr marL="215900" indent="-88900">
              <a:buNone/>
            </a:pPr>
            <a:endParaRPr lang="en-US" sz="2400">
              <a:latin typeface="Arial"/>
              <a:cs typeface="Arial"/>
            </a:endParaRPr>
          </a:p>
        </p:txBody>
      </p:sp>
      <p:sp>
        <p:nvSpPr>
          <p:cNvPr id="228" name="Google Shape;228;p5">
            <a:extLst>
              <a:ext uri="{FF2B5EF4-FFF2-40B4-BE49-F238E27FC236}">
                <a16:creationId xmlns:a16="http://schemas.microsoft.com/office/drawing/2014/main" id="{2EDA8238-7B7C-69CC-DD8E-3F17D0575426}"/>
              </a:ext>
            </a:extLst>
          </p:cNvPr>
          <p:cNvSpPr/>
          <p:nvPr/>
        </p:nvSpPr>
        <p:spPr>
          <a:xfrm>
            <a:off x="6294001" y="5938684"/>
            <a:ext cx="3002400" cy="91975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" name="Picture 2" descr="A red circle with white text and symbols&#10;&#10;AI-generated content may be incorrect.">
            <a:extLst>
              <a:ext uri="{FF2B5EF4-FFF2-40B4-BE49-F238E27FC236}">
                <a16:creationId xmlns:a16="http://schemas.microsoft.com/office/drawing/2014/main" id="{AB4BD7E9-169A-30AF-073C-5AC91CC03A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" t="1" r="69697" b="66939"/>
          <a:stretch>
            <a:fillRect/>
          </a:stretch>
        </p:blipFill>
        <p:spPr bwMode="auto">
          <a:xfrm>
            <a:off x="100584" y="397725"/>
            <a:ext cx="917889" cy="755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Placeholder 9" descr="A person sitting in front of a microphone&#10;&#10;AI-generated content may be incorrect.">
            <a:extLst>
              <a:ext uri="{FF2B5EF4-FFF2-40B4-BE49-F238E27FC236}">
                <a16:creationId xmlns:a16="http://schemas.microsoft.com/office/drawing/2014/main" id="{413DF3DD-5332-2977-7374-D73D21560DAC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4"/>
          <a:srcRect l="7467" r="7467"/>
          <a:stretch/>
        </p:blipFill>
        <p:spPr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13" name="Google Shape;192;p1">
            <a:extLst>
              <a:ext uri="{FF2B5EF4-FFF2-40B4-BE49-F238E27FC236}">
                <a16:creationId xmlns:a16="http://schemas.microsoft.com/office/drawing/2014/main" id="{AC96AEFD-C298-6F88-F59D-5B7103335CEF}"/>
              </a:ext>
            </a:extLst>
          </p:cNvPr>
          <p:cNvSpPr txBox="1"/>
          <p:nvPr/>
        </p:nvSpPr>
        <p:spPr>
          <a:xfrm>
            <a:off x="6477564" y="5731371"/>
            <a:ext cx="3360600" cy="830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17181A"/>
                </a:solidFill>
                <a:latin typeface="Georgia"/>
                <a:ea typeface="Georgia"/>
                <a:cs typeface="Georgia"/>
                <a:sym typeface="Georgia"/>
              </a:rPr>
              <a:t>Debbie Ariyo (CF 2019), Activate 2022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17181A"/>
                </a:solidFill>
                <a:latin typeface="Georgia"/>
                <a:ea typeface="Georgia"/>
                <a:cs typeface="Georgia"/>
                <a:sym typeface="Georgia"/>
              </a:rPr>
              <a:t>Piloted a residential capacity-building programme for 15 anti-trafficking innovators from minoritised racial groups across the UK</a:t>
            </a:r>
          </a:p>
        </p:txBody>
      </p:sp>
    </p:spTree>
    <p:extLst>
      <p:ext uri="{BB962C8B-B14F-4D97-AF65-F5344CB8AC3E}">
        <p14:creationId xmlns:p14="http://schemas.microsoft.com/office/powerpoint/2010/main" val="19705922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>
          <a:extLst>
            <a:ext uri="{FF2B5EF4-FFF2-40B4-BE49-F238E27FC236}">
              <a16:creationId xmlns:a16="http://schemas.microsoft.com/office/drawing/2014/main" id="{BAA2FDF5-7793-7F81-1F05-2CF5AB9990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6">
            <a:extLst>
              <a:ext uri="{FF2B5EF4-FFF2-40B4-BE49-F238E27FC236}">
                <a16:creationId xmlns:a16="http://schemas.microsoft.com/office/drawing/2014/main" id="{6F78B968-221C-A0CE-C2B5-2DDCD98086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72000" y="220330"/>
            <a:ext cx="4980768" cy="775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Clr>
                <a:schemeClr val="dk1"/>
              </a:buClr>
              <a:buSzPts val="3600"/>
            </a:pPr>
            <a:r>
              <a:rPr lang="en-GB" sz="2800"/>
              <a:t>Piloting projects to test if an idea for change really works</a:t>
            </a:r>
            <a:endParaRPr sz="2800">
              <a:solidFill>
                <a:schemeClr val="dk1"/>
              </a:solidFill>
              <a:ea typeface="Georgia"/>
              <a:cs typeface="Georgia"/>
              <a:sym typeface="Georgia"/>
            </a:endParaRPr>
          </a:p>
        </p:txBody>
      </p:sp>
      <p:sp>
        <p:nvSpPr>
          <p:cNvPr id="236" name="Google Shape;236;p6">
            <a:extLst>
              <a:ext uri="{FF2B5EF4-FFF2-40B4-BE49-F238E27FC236}">
                <a16:creationId xmlns:a16="http://schemas.microsoft.com/office/drawing/2014/main" id="{D58C645C-8154-DE6E-D5CC-488B6D2D52F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684154" y="1435030"/>
            <a:ext cx="5355121" cy="5212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buSzPts val="1600"/>
              <a:buNone/>
            </a:pPr>
            <a:r>
              <a:rPr lang="en-GB" sz="2400">
                <a:latin typeface="+mj-lt"/>
                <a:cs typeface="Arial"/>
              </a:rPr>
              <a:t>This could be by piloting new approaches to deliver a service, model or intervention, either at local, regional, or national level, or with a particular community.</a:t>
            </a:r>
            <a:endParaRPr lang="en-US" sz="2400">
              <a:latin typeface="Arial"/>
              <a:cs typeface="Arial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lang="en-GB" sz="2000">
              <a:latin typeface="+mj-lt"/>
              <a:cs typeface="Arial"/>
            </a:endParaRPr>
          </a:p>
          <a:p>
            <a:pPr marL="0" indent="0">
              <a:buSzPts val="1600"/>
              <a:buNone/>
            </a:pPr>
            <a:r>
              <a:rPr lang="en-GB" sz="2400">
                <a:latin typeface="+mj-lt"/>
                <a:cs typeface="Arial"/>
              </a:rPr>
              <a:t>The aim is to test that the idea really works in practice, to build an evidence base, to engage key stakeholders in participating in delivery and supporting wider adoption.</a:t>
            </a: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lang="en-GB" sz="1650"/>
          </a:p>
        </p:txBody>
      </p:sp>
      <p:sp>
        <p:nvSpPr>
          <p:cNvPr id="237" name="Google Shape;237;p6">
            <a:extLst>
              <a:ext uri="{FF2B5EF4-FFF2-40B4-BE49-F238E27FC236}">
                <a16:creationId xmlns:a16="http://schemas.microsoft.com/office/drawing/2014/main" id="{49FCDF89-8C56-A948-6B3A-30760492B98D}"/>
              </a:ext>
            </a:extLst>
          </p:cNvPr>
          <p:cNvSpPr/>
          <p:nvPr/>
        </p:nvSpPr>
        <p:spPr>
          <a:xfrm>
            <a:off x="0" y="6024400"/>
            <a:ext cx="3562500" cy="83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38" name="Google Shape;238;p6">
            <a:extLst>
              <a:ext uri="{FF2B5EF4-FFF2-40B4-BE49-F238E27FC236}">
                <a16:creationId xmlns:a16="http://schemas.microsoft.com/office/drawing/2014/main" id="{1E3CAC02-6B83-1659-4E0D-9761A075C529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152725" y="6047725"/>
            <a:ext cx="3514500" cy="8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GB" sz="1200" b="1">
                <a:latin typeface="Georgia"/>
                <a:ea typeface="Georgia"/>
                <a:cs typeface="Georgia"/>
                <a:sym typeface="Georgia"/>
              </a:rPr>
              <a:t>Herbert Klein, CF 2020</a:t>
            </a:r>
            <a:endParaRPr/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GB" sz="1200">
                <a:latin typeface="Georgia"/>
                <a:ea typeface="Georgia"/>
                <a:cs typeface="Georgia"/>
                <a:sym typeface="Georgia"/>
              </a:rPr>
              <a:t>Improving Emergency Services for Deaf People</a:t>
            </a: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E19CC9-6FA8-64AF-89C2-B9464B02282F}"/>
              </a:ext>
            </a:extLst>
          </p:cNvPr>
          <p:cNvSpPr txBox="1"/>
          <p:nvPr/>
        </p:nvSpPr>
        <p:spPr>
          <a:xfrm>
            <a:off x="152400" y="6045200"/>
            <a:ext cx="2743200" cy="5924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275"/>
              </a:lnSpc>
            </a:pPr>
            <a:r>
              <a:rPr lang="en-US" sz="1200" b="1">
                <a:solidFill>
                  <a:srgbClr val="FFFFFF"/>
                </a:solidFill>
                <a:latin typeface="Georgia"/>
                <a:cs typeface="Segoe UI"/>
              </a:rPr>
              <a:t>Abdullah Geelah, CF 2018</a:t>
            </a:r>
            <a:r>
              <a:rPr lang="en-US" sz="1200">
                <a:solidFill>
                  <a:srgbClr val="FFFFFF"/>
                </a:solidFill>
                <a:latin typeface="Georgia"/>
                <a:cs typeface="Segoe UI"/>
              </a:rPr>
              <a:t>​</a:t>
            </a:r>
          </a:p>
          <a:p>
            <a:pPr>
              <a:lnSpc>
                <a:spcPts val="1275"/>
              </a:lnSpc>
            </a:pPr>
            <a:r>
              <a:rPr lang="en-US" sz="1200">
                <a:solidFill>
                  <a:srgbClr val="FFFFFF"/>
                </a:solidFill>
                <a:latin typeface="Georgia"/>
                <a:cs typeface="Segoe UI"/>
              </a:rPr>
              <a:t>The socio-spatial role of mosques in shaping a cohesive identity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126855-5F66-9BD4-BE54-CB595D3EBAA6}"/>
              </a:ext>
            </a:extLst>
          </p:cNvPr>
          <p:cNvSpPr txBox="1"/>
          <p:nvPr/>
        </p:nvSpPr>
        <p:spPr>
          <a:xfrm>
            <a:off x="3484880" y="5974080"/>
            <a:ext cx="261112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chemeClr val="tx1"/>
                </a:solidFill>
                <a:latin typeface="Georgia"/>
                <a:cs typeface="Segoe UI"/>
              </a:rPr>
              <a:t>Kerry Cressey, CF 2020</a:t>
            </a:r>
            <a:r>
              <a:rPr lang="en-US" sz="1200">
                <a:solidFill>
                  <a:schemeClr val="tx1"/>
                </a:solidFill>
                <a:latin typeface="Georgia"/>
                <a:cs typeface="Segoe UI"/>
              </a:rPr>
              <a:t>​</a:t>
            </a:r>
          </a:p>
          <a:p>
            <a:r>
              <a:rPr lang="en-US" sz="1200">
                <a:solidFill>
                  <a:schemeClr val="tx1"/>
                </a:solidFill>
                <a:latin typeface="Georgia"/>
                <a:cs typeface="Segoe UI"/>
              </a:rPr>
              <a:t>Refugee language learning and integration through host communities</a:t>
            </a:r>
          </a:p>
        </p:txBody>
      </p:sp>
      <p:pic>
        <p:nvPicPr>
          <p:cNvPr id="2" name="Picture 2" descr="A red circle with white text and symbols&#10;&#10;AI-generated content may be incorrect.">
            <a:extLst>
              <a:ext uri="{FF2B5EF4-FFF2-40B4-BE49-F238E27FC236}">
                <a16:creationId xmlns:a16="http://schemas.microsoft.com/office/drawing/2014/main" id="{F0C6193A-F3EC-E59F-58A9-8126584CF1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9" t="34296" r="73489" b="36855"/>
          <a:stretch>
            <a:fillRect/>
          </a:stretch>
        </p:blipFill>
        <p:spPr bwMode="auto">
          <a:xfrm>
            <a:off x="6086521" y="141561"/>
            <a:ext cx="779581" cy="69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0DD13B27-23BF-2E0D-65F3-290166689F92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4"/>
          <a:srcRect l="25022" r="25022"/>
          <a:stretch>
            <a:fillRect/>
          </a:stretch>
        </p:blipFill>
        <p:spPr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14" name="Google Shape;192;p1">
            <a:extLst>
              <a:ext uri="{FF2B5EF4-FFF2-40B4-BE49-F238E27FC236}">
                <a16:creationId xmlns:a16="http://schemas.microsoft.com/office/drawing/2014/main" id="{E3BBDAFC-C1AE-6F38-C1FB-CB439684CE99}"/>
              </a:ext>
            </a:extLst>
          </p:cNvPr>
          <p:cNvSpPr txBox="1"/>
          <p:nvPr/>
        </p:nvSpPr>
        <p:spPr>
          <a:xfrm>
            <a:off x="1917362" y="5806714"/>
            <a:ext cx="3892796" cy="830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17181A"/>
                </a:solidFill>
                <a:latin typeface="Georgia"/>
                <a:ea typeface="Georgia"/>
                <a:cs typeface="Georgia"/>
                <a:sym typeface="Georgia"/>
              </a:rPr>
              <a:t>Ceinwen Giles (CF 2013), Activate 2022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17181A"/>
                </a:solidFill>
                <a:latin typeface="Georgia"/>
                <a:ea typeface="Georgia"/>
                <a:cs typeface="Georgia"/>
                <a:sym typeface="Georgia"/>
              </a:rPr>
              <a:t>Designed and delivered a pilot programme targeting the psychological needs of young adults transitioning into mainstream adult cancer services</a:t>
            </a:r>
          </a:p>
        </p:txBody>
      </p:sp>
    </p:spTree>
    <p:extLst>
      <p:ext uri="{BB962C8B-B14F-4D97-AF65-F5344CB8AC3E}">
        <p14:creationId xmlns:p14="http://schemas.microsoft.com/office/powerpoint/2010/main" val="2996719283"/>
      </p:ext>
    </p:extLst>
  </p:cSld>
  <p:clrMapOvr>
    <a:masterClrMapping/>
  </p:clrMapOvr>
</p:sld>
</file>

<file path=ppt/theme/theme1.xml><?xml version="1.0" encoding="utf-8"?>
<a:theme xmlns:a="http://schemas.openxmlformats.org/drawingml/2006/main" name="TCF Theme">
  <a:themeElements>
    <a:clrScheme name="Churchill">
      <a:dk1>
        <a:srgbClr val="000000"/>
      </a:dk1>
      <a:lt1>
        <a:srgbClr val="FFFFFF"/>
      </a:lt1>
      <a:dk2>
        <a:srgbClr val="E30613"/>
      </a:dk2>
      <a:lt2>
        <a:srgbClr val="F3F1EF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8804c7c-3a20-43cc-bc32-f52bf6727fd4">
      <Terms xmlns="http://schemas.microsoft.com/office/infopath/2007/PartnerControls"/>
    </lcf76f155ced4ddcb4097134ff3c332f>
    <TaxCatchAll xmlns="cf2f66a4-dd9a-4d4e-b4d3-4b8a7ed183b9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2B6037721155D4BBD1E4135D02FF6F9" ma:contentTypeVersion="19" ma:contentTypeDescription="Create a new document." ma:contentTypeScope="" ma:versionID="b781570d89b84dbdd580dee3cf9a8cb9">
  <xsd:schema xmlns:xsd="http://www.w3.org/2001/XMLSchema" xmlns:xs="http://www.w3.org/2001/XMLSchema" xmlns:p="http://schemas.microsoft.com/office/2006/metadata/properties" xmlns:ns2="c8804c7c-3a20-43cc-bc32-f52bf6727fd4" xmlns:ns3="cf2f66a4-dd9a-4d4e-b4d3-4b8a7ed183b9" targetNamespace="http://schemas.microsoft.com/office/2006/metadata/properties" ma:root="true" ma:fieldsID="b48f3e39fe8b84b54bc109661f9bf4a7" ns2:_="" ns3:_="">
    <xsd:import namespace="c8804c7c-3a20-43cc-bc32-f52bf6727fd4"/>
    <xsd:import namespace="cf2f66a4-dd9a-4d4e-b4d3-4b8a7ed183b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804c7c-3a20-43cc-bc32-f52bf6727f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c10a4dd-2fdb-481d-9549-a3fddd92d9d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2f66a4-dd9a-4d4e-b4d3-4b8a7ed183b9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56d06fc-5d3e-4051-bc55-ac44340e79d2}" ma:internalName="TaxCatchAll" ma:showField="CatchAllData" ma:web="cf2f66a4-dd9a-4d4e-b4d3-4b8a7ed183b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DB70629-E66B-45BB-946C-41BBDC11F7AF}">
  <ds:schemaRefs>
    <ds:schemaRef ds:uri="c8804c7c-3a20-43cc-bc32-f52bf6727fd4"/>
    <ds:schemaRef ds:uri="cf2f66a4-dd9a-4d4e-b4d3-4b8a7ed183b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3EA075F-B07C-4E5F-8224-6BE7F0A5ED36}">
  <ds:schemaRefs>
    <ds:schemaRef ds:uri="c8804c7c-3a20-43cc-bc32-f52bf6727fd4"/>
    <ds:schemaRef ds:uri="cf2f66a4-dd9a-4d4e-b4d3-4b8a7ed183b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3A600C2-4716-42DC-87D2-15A5C7012E3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20</Slides>
  <Notes>19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TCF Theme</vt:lpstr>
      <vt:lpstr>ACTIVATE  WEBINAR</vt:lpstr>
      <vt:lpstr>PowerPoint Presentation</vt:lpstr>
      <vt:lpstr>PowerPoint Presentation</vt:lpstr>
      <vt:lpstr>Activate Fund 2026</vt:lpstr>
      <vt:lpstr>Who can apply?</vt:lpstr>
      <vt:lpstr>PowerPoint Presentation</vt:lpstr>
      <vt:lpstr>What can you do with an Activate grant?</vt:lpstr>
      <vt:lpstr>Building capacity and infrastructure to do things differently </vt:lpstr>
      <vt:lpstr>Piloting projects to test if an idea for change really works</vt:lpstr>
      <vt:lpstr>Organising and mobilising with others to create change </vt:lpstr>
      <vt:lpstr>PowerPoint Presentation</vt:lpstr>
      <vt:lpstr>Good to know</vt:lpstr>
      <vt:lpstr>PowerPoint Presentation</vt:lpstr>
      <vt:lpstr>Key application questions</vt:lpstr>
      <vt:lpstr>PowerPoint Presentation</vt:lpstr>
      <vt:lpstr>Application timeline</vt:lpstr>
      <vt:lpstr>PowerPoint Presentation</vt:lpstr>
      <vt:lpstr>PowerPoint Presentation</vt:lpstr>
      <vt:lpstr>Insights from the Activate pilot and top tips from Amy Varle (CF 2016)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Klair Noble-Clarke</dc:creator>
  <cp:revision>1</cp:revision>
  <dcterms:created xsi:type="dcterms:W3CDTF">2021-08-17T09:55:04Z</dcterms:created>
  <dcterms:modified xsi:type="dcterms:W3CDTF">2026-04-13T10:40:48Z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0x01010082B6037721155D4BBD1E4135D02FF6F9</vt:lpwstr>
  </property>
  <property fmtid="{D5CDD505-2E9C-101B-9397-08002B2CF9AE}" pid="3" name="MediaServiceImageTags">
    <vt:lpwstr/>
  </property>
  <property fmtid="{D5CDD505-2E9C-101B-9397-08002B2CF9AE}" pid="4" name="MSIP_Label_83ee261e-af63-430a-bb5c-92ba4cf0f2ac_Enabled">
    <vt:lpwstr>true</vt:lpwstr>
  </property>
  <property fmtid="{D5CDD505-2E9C-101B-9397-08002B2CF9AE}" pid="5" name="MSIP_Label_83ee261e-af63-430a-bb5c-92ba4cf0f2ac_SetDate">
    <vt:lpwstr>2025-07-23T12:07:17Z</vt:lpwstr>
  </property>
  <property fmtid="{D5CDD505-2E9C-101B-9397-08002B2CF9AE}" pid="6" name="MSIP_Label_83ee261e-af63-430a-bb5c-92ba4cf0f2ac_Method">
    <vt:lpwstr>Standard</vt:lpwstr>
  </property>
  <property fmtid="{D5CDD505-2E9C-101B-9397-08002B2CF9AE}" pid="7" name="MSIP_Label_83ee261e-af63-430a-bb5c-92ba4cf0f2ac_Name">
    <vt:lpwstr>Paragon Internal - Paragon Staff Only</vt:lpwstr>
  </property>
  <property fmtid="{D5CDD505-2E9C-101B-9397-08002B2CF9AE}" pid="8" name="MSIP_Label_83ee261e-af63-430a-bb5c-92ba4cf0f2ac_SiteId">
    <vt:lpwstr>c974eb11-756a-4fcd-ada2-0826b75a5c1c</vt:lpwstr>
  </property>
  <property fmtid="{D5CDD505-2E9C-101B-9397-08002B2CF9AE}" pid="9" name="MSIP_Label_83ee261e-af63-430a-bb5c-92ba4cf0f2ac_ActionId">
    <vt:lpwstr>2f6ffd52-971a-46ae-929d-ba88b1fc3a41</vt:lpwstr>
  </property>
  <property fmtid="{D5CDD505-2E9C-101B-9397-08002B2CF9AE}" pid="10" name="MSIP_Label_83ee261e-af63-430a-bb5c-92ba4cf0f2ac_ContentBits">
    <vt:lpwstr>0</vt:lpwstr>
  </property>
  <property fmtid="{D5CDD505-2E9C-101B-9397-08002B2CF9AE}" pid="11" name="MSIP_Label_83ee261e-af63-430a-bb5c-92ba4cf0f2ac_Tag">
    <vt:lpwstr>50, 3, 0, 1</vt:lpwstr>
  </property>
</Properties>
</file>