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4"/>
  </p:sldMasterIdLst>
  <p:notesMasterIdLst>
    <p:notesMasterId r:id="rId24"/>
  </p:notesMasterIdLst>
  <p:sldIdLst>
    <p:sldId id="256" r:id="rId5"/>
    <p:sldId id="257" r:id="rId6"/>
    <p:sldId id="323" r:id="rId7"/>
    <p:sldId id="259" r:id="rId8"/>
    <p:sldId id="260" r:id="rId9"/>
    <p:sldId id="293" r:id="rId10"/>
    <p:sldId id="261" r:id="rId11"/>
    <p:sldId id="303" r:id="rId12"/>
    <p:sldId id="307" r:id="rId13"/>
    <p:sldId id="309" r:id="rId14"/>
    <p:sldId id="264" r:id="rId15"/>
    <p:sldId id="288" r:id="rId16"/>
    <p:sldId id="265" r:id="rId17"/>
    <p:sldId id="298" r:id="rId18"/>
    <p:sldId id="262" r:id="rId19"/>
    <p:sldId id="289" r:id="rId20"/>
    <p:sldId id="266" r:id="rId21"/>
    <p:sldId id="322" r:id="rId22"/>
    <p:sldId id="316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49">
          <p15:clr>
            <a:srgbClr val="747775"/>
          </p15:clr>
        </p15:guide>
        <p15:guide id="2" orient="horz" pos="249">
          <p15:clr>
            <a:srgbClr val="747775"/>
          </p15:clr>
        </p15:guide>
        <p15:guide id="3" orient="horz" pos="4071">
          <p15:clr>
            <a:srgbClr val="747775"/>
          </p15:clr>
        </p15:guide>
        <p15:guide id="4" pos="7431">
          <p15:clr>
            <a:srgbClr val="747775"/>
          </p15:clr>
        </p15:guide>
        <p15:guide id="5" pos="3839">
          <p15:clr>
            <a:srgbClr val="747775"/>
          </p15:clr>
        </p15:guide>
        <p15:guide id="6" pos="3715">
          <p15:clr>
            <a:srgbClr val="747775"/>
          </p15:clr>
        </p15:guide>
        <p15:guide id="7" pos="3965">
          <p15:clr>
            <a:srgbClr val="747775"/>
          </p15:clr>
        </p15:guide>
        <p15:guide id="8" pos="5698">
          <p15:clr>
            <a:srgbClr val="747775"/>
          </p15:clr>
        </p15:guide>
        <p15:guide id="9" pos="1982">
          <p15:clr>
            <a:srgbClr val="747775"/>
          </p15:clr>
        </p15:guide>
        <p15:guide id="10" pos="1904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ggazRdcGiPQeftImvoPnfWZja0j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939C96-B986-ACD8-8F27-0592D71BDDC9}" name="Esther Visser" initials="EV" userId="S::esther.visser@churchillfellowship.org::7af23334-ef09-47ef-a5df-5f4a2c18cb86" providerId="AD"/>
  <p188:author id="{B3DA22A9-CD63-6AEE-478B-37BBB6369B1D}" name="Abigail Campbell" initials="AC" userId="S::Abigail.Campbell@churchillfellowship.org::5143ee9f-1956-4d70-a1c4-ac3300c7714a" providerId="AD"/>
  <p188:author id="{02E407E7-9A7E-3349-707F-ED94252BA39A}" name="Esther Visser" initials="EV" userId="S::Esther.Visser@churchillfellowship.org::7af23334-ef09-47ef-a5df-5f4a2c18cb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4AF29F-247E-2809-0CA1-8C66669CCA30}" v="14" dt="2026-05-01T09:35:13.653"/>
    <p1510:client id="{733C294C-11BE-3747-BCEE-C2C9B1C36334}" v="19" dt="2026-04-30T10:57:11.443"/>
    <p1510:client id="{89F83835-8F4C-43B1-9C56-14D41870006B}" v="28" dt="2026-05-01T09:41:38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pos="249"/>
        <p:guide orient="horz" pos="249"/>
        <p:guide orient="horz" pos="4071"/>
        <p:guide pos="7431"/>
        <p:guide pos="3839"/>
        <p:guide pos="3715"/>
        <p:guide pos="3965"/>
        <p:guide pos="5698"/>
        <p:guide pos="1982"/>
        <p:guide pos="1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42" Type="http://customschemas.google.com/relationships/presentationmetadata" Target="metadata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43" Type="http://schemas.openxmlformats.org/officeDocument/2006/relationships/presProps" Target="presProps.xml"/><Relationship Id="rId48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>
          <a:extLst>
            <a:ext uri="{FF2B5EF4-FFF2-40B4-BE49-F238E27FC236}">
              <a16:creationId xmlns:a16="http://schemas.microsoft.com/office/drawing/2014/main" id="{BE44E21F-42C8-26CE-1A90-08B56897C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:notes">
            <a:extLst>
              <a:ext uri="{FF2B5EF4-FFF2-40B4-BE49-F238E27FC236}">
                <a16:creationId xmlns:a16="http://schemas.microsoft.com/office/drawing/2014/main" id="{251E56E4-D097-303D-DA74-3F99BFFAFC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:notes">
            <a:extLst>
              <a:ext uri="{FF2B5EF4-FFF2-40B4-BE49-F238E27FC236}">
                <a16:creationId xmlns:a16="http://schemas.microsoft.com/office/drawing/2014/main" id="{7B7DAD30-9C3C-D3C1-E39A-D71A2732A0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973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>
          <a:extLst>
            <a:ext uri="{FF2B5EF4-FFF2-40B4-BE49-F238E27FC236}">
              <a16:creationId xmlns:a16="http://schemas.microsoft.com/office/drawing/2014/main" id="{7C9857EA-E3D8-483B-059F-908A9E40D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:notes">
            <a:extLst>
              <a:ext uri="{FF2B5EF4-FFF2-40B4-BE49-F238E27FC236}">
                <a16:creationId xmlns:a16="http://schemas.microsoft.com/office/drawing/2014/main" id="{CFE67860-A91E-6E05-64F4-72BEBD16CF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1:notes">
            <a:extLst>
              <a:ext uri="{FF2B5EF4-FFF2-40B4-BE49-F238E27FC236}">
                <a16:creationId xmlns:a16="http://schemas.microsoft.com/office/drawing/2014/main" id="{0F6394AC-06B9-F3DD-147B-F12A4EFFEE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31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92E6AFEE-B807-307B-ED5A-F6D57FB4B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:notes">
            <a:extLst>
              <a:ext uri="{FF2B5EF4-FFF2-40B4-BE49-F238E27FC236}">
                <a16:creationId xmlns:a16="http://schemas.microsoft.com/office/drawing/2014/main" id="{E9AD3784-EFB8-A858-523C-EA3E88EB17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07" name="Google Shape;207;p3:notes">
            <a:extLst>
              <a:ext uri="{FF2B5EF4-FFF2-40B4-BE49-F238E27FC236}">
                <a16:creationId xmlns:a16="http://schemas.microsoft.com/office/drawing/2014/main" id="{F31B6F23-E53E-8D2E-8C4E-F85FC49C60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:notes">
            <a:extLst>
              <a:ext uri="{FF2B5EF4-FFF2-40B4-BE49-F238E27FC236}">
                <a16:creationId xmlns:a16="http://schemas.microsoft.com/office/drawing/2014/main" id="{4BF88593-EB99-CAF5-0344-8F2820E6BFF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68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6" name="Google Shape;1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1C15E3D4-52EE-65EB-C367-EAF32FFB9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:notes">
            <a:extLst>
              <a:ext uri="{FF2B5EF4-FFF2-40B4-BE49-F238E27FC236}">
                <a16:creationId xmlns:a16="http://schemas.microsoft.com/office/drawing/2014/main" id="{98417575-7F43-D478-CDF7-5CAA4BBAA6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07" name="Google Shape;207;p3:notes">
            <a:extLst>
              <a:ext uri="{FF2B5EF4-FFF2-40B4-BE49-F238E27FC236}">
                <a16:creationId xmlns:a16="http://schemas.microsoft.com/office/drawing/2014/main" id="{C437D7F2-8200-C7AE-1618-0CA228C793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:notes">
            <a:extLst>
              <a:ext uri="{FF2B5EF4-FFF2-40B4-BE49-F238E27FC236}">
                <a16:creationId xmlns:a16="http://schemas.microsoft.com/office/drawing/2014/main" id="{496FD0D8-5CFA-A021-905E-F667CD5862A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061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3 change routes here? </a:t>
            </a:r>
            <a:endParaRPr/>
          </a:p>
        </p:txBody>
      </p:sp>
      <p:sp>
        <p:nvSpPr>
          <p:cNvPr id="232" name="Google Shape;2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>
          <a:extLst>
            <a:ext uri="{FF2B5EF4-FFF2-40B4-BE49-F238E27FC236}">
              <a16:creationId xmlns:a16="http://schemas.microsoft.com/office/drawing/2014/main" id="{BA050BC3-32F6-6ABA-EDDF-9329C4F74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:notes">
            <a:extLst>
              <a:ext uri="{FF2B5EF4-FFF2-40B4-BE49-F238E27FC236}">
                <a16:creationId xmlns:a16="http://schemas.microsoft.com/office/drawing/2014/main" id="{11F86EB8-B9D2-C163-4E5F-CEE566839F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5:notes">
            <a:extLst>
              <a:ext uri="{FF2B5EF4-FFF2-40B4-BE49-F238E27FC236}">
                <a16:creationId xmlns:a16="http://schemas.microsoft.com/office/drawing/2014/main" id="{1473D9A2-78B7-CD79-3EDB-A20623F31F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240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>
          <a:extLst>
            <a:ext uri="{FF2B5EF4-FFF2-40B4-BE49-F238E27FC236}">
              <a16:creationId xmlns:a16="http://schemas.microsoft.com/office/drawing/2014/main" id="{0A40D07A-F2F3-B8A5-C1CA-10AFF1BC4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:notes">
            <a:extLst>
              <a:ext uri="{FF2B5EF4-FFF2-40B4-BE49-F238E27FC236}">
                <a16:creationId xmlns:a16="http://schemas.microsoft.com/office/drawing/2014/main" id="{FDA2CA8B-F583-417B-2AF5-D5AD617ED8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3 change routes here? </a:t>
            </a:r>
            <a:endParaRPr/>
          </a:p>
        </p:txBody>
      </p:sp>
      <p:sp>
        <p:nvSpPr>
          <p:cNvPr id="232" name="Google Shape;232;p6:notes">
            <a:extLst>
              <a:ext uri="{FF2B5EF4-FFF2-40B4-BE49-F238E27FC236}">
                <a16:creationId xmlns:a16="http://schemas.microsoft.com/office/drawing/2014/main" id="{2FAB2670-9042-763A-4381-3FC29FCE3C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262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>
          <a:extLst>
            <a:ext uri="{FF2B5EF4-FFF2-40B4-BE49-F238E27FC236}">
              <a16:creationId xmlns:a16="http://schemas.microsoft.com/office/drawing/2014/main" id="{BED371C1-EF04-4686-F911-01370A072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:notes">
            <a:extLst>
              <a:ext uri="{FF2B5EF4-FFF2-40B4-BE49-F238E27FC236}">
                <a16:creationId xmlns:a16="http://schemas.microsoft.com/office/drawing/2014/main" id="{1C475E8A-E9DE-EA6A-624F-EA27BBE9D3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5:notes">
            <a:extLst>
              <a:ext uri="{FF2B5EF4-FFF2-40B4-BE49-F238E27FC236}">
                <a16:creationId xmlns:a16="http://schemas.microsoft.com/office/drawing/2014/main" id="{3AE3B6AF-0A07-D4BC-E89A-290B3C1F2E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645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282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0"/>
              <a:buFont typeface="Arial"/>
              <a:buNone/>
              <a:defRPr sz="11400" b="1" i="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" name="Google Shape;18;p17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 5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282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0"/>
              <a:buFont typeface="Arial"/>
              <a:buNone/>
              <a:defRPr sz="11400" b="1" i="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1" name="Google Shape;71;p27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 2">
    <p:bg>
      <p:bgPr>
        <a:solidFill>
          <a:schemeClr val="dk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8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306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400"/>
              <a:buFont typeface="Arial"/>
              <a:buNone/>
              <a:defRPr sz="11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6" name="Google Shape;76;p28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 3">
    <p:bg>
      <p:bgPr>
        <a:solidFill>
          <a:schemeClr val="dk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306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400"/>
              <a:buFont typeface="Arial"/>
              <a:buNone/>
              <a:defRPr sz="11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9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1" name="Google Shape;81;p29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 4">
    <p:bg>
      <p:bgPr>
        <a:solidFill>
          <a:schemeClr val="dk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0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306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400"/>
              <a:buFont typeface="Arial"/>
              <a:buNone/>
              <a:defRPr sz="11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0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6" name="Google Shape;86;p30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 5">
    <p:bg>
      <p:bgPr>
        <a:solidFill>
          <a:schemeClr val="dk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1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306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400"/>
              <a:buFont typeface="Arial"/>
              <a:buNone/>
              <a:defRPr sz="11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1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1" name="Google Shape;91;p31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Slide Image">
  <p:cSld name="Full Slide Ima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2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body" idx="1"/>
          </p:nvPr>
        </p:nvSpPr>
        <p:spPr>
          <a:xfrm>
            <a:off x="10701470" y="381854"/>
            <a:ext cx="1095730" cy="1185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with Statement">
  <p:cSld name="Image Left with Statem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8" name="Google Shape;98;p33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title"/>
          </p:nvPr>
        </p:nvSpPr>
        <p:spPr>
          <a:xfrm>
            <a:off x="6488715" y="365125"/>
            <a:ext cx="52200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body" idx="1"/>
          </p:nvPr>
        </p:nvSpPr>
        <p:spPr>
          <a:xfrm>
            <a:off x="6488003" y="1890000"/>
            <a:ext cx="5220000" cy="1080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body" idx="3"/>
          </p:nvPr>
        </p:nvSpPr>
        <p:spPr>
          <a:xfrm>
            <a:off x="6493646" y="1604836"/>
            <a:ext cx="272669" cy="23996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3"/>
          <p:cNvSpPr txBox="1">
            <a:spLocks noGrp="1"/>
          </p:cNvSpPr>
          <p:nvPr>
            <p:ph type="body" idx="4"/>
          </p:nvPr>
        </p:nvSpPr>
        <p:spPr>
          <a:xfrm rot="10800000">
            <a:off x="6493646" y="3016883"/>
            <a:ext cx="272669" cy="23996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33"/>
          <p:cNvSpPr txBox="1">
            <a:spLocks noGrp="1"/>
          </p:cNvSpPr>
          <p:nvPr>
            <p:ph type="body" idx="5"/>
          </p:nvPr>
        </p:nvSpPr>
        <p:spPr>
          <a:xfrm>
            <a:off x="6486657" y="6146404"/>
            <a:ext cx="1800000" cy="31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 with Statement">
  <p:cSld name="Full Image with Statem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4"/>
          <p:cNvSpPr txBox="1">
            <a:spLocks noGrp="1"/>
          </p:cNvSpPr>
          <p:nvPr>
            <p:ph type="title"/>
          </p:nvPr>
        </p:nvSpPr>
        <p:spPr>
          <a:xfrm>
            <a:off x="396000" y="363600"/>
            <a:ext cx="5220000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body" idx="1"/>
          </p:nvPr>
        </p:nvSpPr>
        <p:spPr>
          <a:xfrm>
            <a:off x="396000" y="1890000"/>
            <a:ext cx="5040000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34"/>
          <p:cNvSpPr txBox="1"/>
          <p:nvPr/>
        </p:nvSpPr>
        <p:spPr>
          <a:xfrm>
            <a:off x="394800" y="6358817"/>
            <a:ext cx="3000778" cy="193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Churchill Fellowship</a:t>
            </a:r>
            <a:endParaRPr/>
          </a:p>
        </p:txBody>
      </p:sp>
      <p:sp>
        <p:nvSpPr>
          <p:cNvPr id="109" name="Google Shape;109;p34"/>
          <p:cNvSpPr txBox="1">
            <a:spLocks noGrp="1"/>
          </p:cNvSpPr>
          <p:nvPr>
            <p:ph type="body" idx="2"/>
          </p:nvPr>
        </p:nvSpPr>
        <p:spPr>
          <a:xfrm>
            <a:off x="401643" y="1604836"/>
            <a:ext cx="272669" cy="2399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4"/>
          <p:cNvSpPr txBox="1">
            <a:spLocks noGrp="1"/>
          </p:cNvSpPr>
          <p:nvPr>
            <p:ph type="body" idx="3"/>
          </p:nvPr>
        </p:nvSpPr>
        <p:spPr>
          <a:xfrm rot="10800000">
            <a:off x="401643" y="3418339"/>
            <a:ext cx="272669" cy="2399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3">
  <p:cSld name="Image Right 3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5"/>
          <p:cNvSpPr>
            <a:spLocks noGrp="1"/>
          </p:cNvSpPr>
          <p:nvPr>
            <p:ph type="pic" idx="2"/>
          </p:nvPr>
        </p:nvSpPr>
        <p:spPr>
          <a:xfrm>
            <a:off x="6497640" y="1960784"/>
            <a:ext cx="5299072" cy="348385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13" name="Google Shape;113;p35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title"/>
          </p:nvPr>
        </p:nvSpPr>
        <p:spPr>
          <a:xfrm>
            <a:off x="396000" y="365125"/>
            <a:ext cx="52200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5"/>
          <p:cNvSpPr txBox="1">
            <a:spLocks noGrp="1"/>
          </p:cNvSpPr>
          <p:nvPr>
            <p:ph type="body" idx="1"/>
          </p:nvPr>
        </p:nvSpPr>
        <p:spPr>
          <a:xfrm>
            <a:off x="395288" y="1889999"/>
            <a:ext cx="522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35"/>
          <p:cNvSpPr txBox="1">
            <a:spLocks noGrp="1"/>
          </p:cNvSpPr>
          <p:nvPr>
            <p:ph type="body" idx="3"/>
          </p:nvPr>
        </p:nvSpPr>
        <p:spPr>
          <a:xfrm>
            <a:off x="394799" y="6146404"/>
            <a:ext cx="5219999" cy="31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2">
  <p:cSld name="Image Left 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6"/>
          <p:cNvSpPr>
            <a:spLocks noGrp="1"/>
          </p:cNvSpPr>
          <p:nvPr>
            <p:ph type="pic" idx="2"/>
          </p:nvPr>
        </p:nvSpPr>
        <p:spPr>
          <a:xfrm>
            <a:off x="394800" y="403313"/>
            <a:ext cx="4538649" cy="60513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19" name="Google Shape;119;p36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title"/>
          </p:nvPr>
        </p:nvSpPr>
        <p:spPr>
          <a:xfrm>
            <a:off x="6488715" y="365125"/>
            <a:ext cx="52200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body" idx="1"/>
          </p:nvPr>
        </p:nvSpPr>
        <p:spPr>
          <a:xfrm>
            <a:off x="6488003" y="1889999"/>
            <a:ext cx="522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body" idx="3"/>
          </p:nvPr>
        </p:nvSpPr>
        <p:spPr>
          <a:xfrm>
            <a:off x="6488003" y="6146404"/>
            <a:ext cx="3600000" cy="31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282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0"/>
              <a:buFont typeface="Arial"/>
              <a:buNone/>
              <a:defRPr sz="11400" b="1" i="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" name="Google Shape;23;p18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7"/>
          <p:cNvSpPr txBox="1">
            <a:spLocks noGrp="1"/>
          </p:cNvSpPr>
          <p:nvPr>
            <p:ph type="title"/>
          </p:nvPr>
        </p:nvSpPr>
        <p:spPr>
          <a:xfrm>
            <a:off x="396000" y="365125"/>
            <a:ext cx="52200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body" idx="1"/>
          </p:nvPr>
        </p:nvSpPr>
        <p:spPr>
          <a:xfrm>
            <a:off x="6488003" y="365125"/>
            <a:ext cx="5220000" cy="28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37"/>
          <p:cNvSpPr txBox="1">
            <a:spLocks noGrp="1"/>
          </p:cNvSpPr>
          <p:nvPr>
            <p:ph type="body" idx="2"/>
          </p:nvPr>
        </p:nvSpPr>
        <p:spPr>
          <a:xfrm>
            <a:off x="6488003" y="6146404"/>
            <a:ext cx="3600000" cy="31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37"/>
          <p:cNvSpPr/>
          <p:nvPr/>
        </p:nvSpPr>
        <p:spPr>
          <a:xfrm>
            <a:off x="60982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9" name="Google Shape;129;p37"/>
          <p:cNvSpPr txBox="1">
            <a:spLocks noGrp="1"/>
          </p:cNvSpPr>
          <p:nvPr>
            <p:ph type="body" idx="3"/>
          </p:nvPr>
        </p:nvSpPr>
        <p:spPr>
          <a:xfrm>
            <a:off x="6488003" y="1044000"/>
            <a:ext cx="5220000" cy="150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1">
  <p:cSld name="Image Left 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9" name="Google Shape;29;p20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title"/>
          </p:nvPr>
        </p:nvSpPr>
        <p:spPr>
          <a:xfrm>
            <a:off x="6488715" y="365125"/>
            <a:ext cx="52200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body" idx="1"/>
          </p:nvPr>
        </p:nvSpPr>
        <p:spPr>
          <a:xfrm>
            <a:off x="6488003" y="1889999"/>
            <a:ext cx="522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body" idx="3"/>
          </p:nvPr>
        </p:nvSpPr>
        <p:spPr>
          <a:xfrm>
            <a:off x="6488003" y="6146404"/>
            <a:ext cx="3600000" cy="31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1">
  <p:cSld name="Image Right 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5" name="Google Shape;35;p21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title"/>
          </p:nvPr>
        </p:nvSpPr>
        <p:spPr>
          <a:xfrm>
            <a:off x="396000" y="365125"/>
            <a:ext cx="52200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body" idx="1"/>
          </p:nvPr>
        </p:nvSpPr>
        <p:spPr>
          <a:xfrm>
            <a:off x="395288" y="1889999"/>
            <a:ext cx="522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body" idx="3"/>
          </p:nvPr>
        </p:nvSpPr>
        <p:spPr>
          <a:xfrm>
            <a:off x="394799" y="6146404"/>
            <a:ext cx="5219999" cy="31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 3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282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0"/>
              <a:buFont typeface="Arial"/>
              <a:buNone/>
              <a:defRPr sz="11400" b="1" i="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2" name="Google Shape;42;p22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Google Shape;4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2">
  <p:cSld name="Image Right 2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>
            <a:spLocks noGrp="1"/>
          </p:cNvSpPr>
          <p:nvPr>
            <p:ph type="pic" idx="2"/>
          </p:nvPr>
        </p:nvSpPr>
        <p:spPr>
          <a:xfrm>
            <a:off x="6497640" y="403313"/>
            <a:ext cx="5299072" cy="60513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6" name="Google Shape;46;p23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title"/>
          </p:nvPr>
        </p:nvSpPr>
        <p:spPr>
          <a:xfrm>
            <a:off x="396000" y="365125"/>
            <a:ext cx="52200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1"/>
          </p:nvPr>
        </p:nvSpPr>
        <p:spPr>
          <a:xfrm>
            <a:off x="395288" y="1889999"/>
            <a:ext cx="522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3"/>
          </p:nvPr>
        </p:nvSpPr>
        <p:spPr>
          <a:xfrm>
            <a:off x="394799" y="6146404"/>
            <a:ext cx="5219999" cy="31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 4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282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0"/>
              <a:buFont typeface="Arial"/>
              <a:buNone/>
              <a:defRPr sz="11400" b="1" i="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1" name="Google Shape;61;p25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bg>
      <p:bgPr>
        <a:solidFill>
          <a:schemeClr val="dk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306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400"/>
              <a:buFont typeface="Arial"/>
              <a:buNone/>
              <a:defRPr sz="11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6" name="Google Shape;66;p26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396000" y="365125"/>
            <a:ext cx="10515600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396000" y="189000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365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396000" y="6336000"/>
            <a:ext cx="27432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36000"/>
            <a:ext cx="41148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8" r:id="rId8"/>
    <p:sldLayoutId id="2147483689" r:id="rId9"/>
    <p:sldLayoutId id="2147483690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www.churchillfellowship.org/our-impact/universal-themes/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illfellowship.org/fellows-resources/activate-fund-2026/guidance-for-applicant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hyperlink" Target="https://www.churchillfellowship.org/our-impact/the-activate-fund/" TargetMode="External"/><Relationship Id="rId4" Type="http://schemas.openxmlformats.org/officeDocument/2006/relationships/hyperlink" Target="https://www.churchillfellowship.org/fellows-resources/activate-fund-2026/activate-faq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ctivate@churchillfellowship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0" name="Google Shape;190;p1"/>
          <p:cNvSpPr/>
          <p:nvPr/>
        </p:nvSpPr>
        <p:spPr>
          <a:xfrm>
            <a:off x="6279784" y="6047700"/>
            <a:ext cx="3629100" cy="83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1" name="Google Shape;191;p1"/>
          <p:cNvSpPr txBox="1">
            <a:spLocks noGrp="1"/>
          </p:cNvSpPr>
          <p:nvPr>
            <p:ph type="ctrTitle"/>
          </p:nvPr>
        </p:nvSpPr>
        <p:spPr>
          <a:xfrm>
            <a:off x="395100" y="395100"/>
            <a:ext cx="5502900" cy="25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GB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ACTIVATE </a:t>
            </a:r>
            <a:br>
              <a:rPr lang="en-GB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WEBINAR</a:t>
            </a:r>
            <a:endParaRPr sz="6000"/>
          </a:p>
        </p:txBody>
      </p:sp>
      <p:sp>
        <p:nvSpPr>
          <p:cNvPr id="192" name="Google Shape;192;p1"/>
          <p:cNvSpPr txBox="1"/>
          <p:nvPr/>
        </p:nvSpPr>
        <p:spPr>
          <a:xfrm>
            <a:off x="6396810" y="6120323"/>
            <a:ext cx="336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Scott Hawley, CF 2024 (CHANGE)</a:t>
            </a:r>
            <a:endParaRPr lang="en-GB" sz="120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Welsh Laverbread: </a:t>
            </a:r>
            <a:endParaRPr lang="en-GB" sz="12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A Recipe for Resilient UK Coastal Economies?</a:t>
            </a:r>
            <a:endParaRPr lang="en-GB"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C5829-37A9-4AAE-80D9-F37915CCE7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64" r="1"/>
          <a:stretch>
            <a:fillRect/>
          </a:stretch>
        </p:blipFill>
        <p:spPr>
          <a:xfrm>
            <a:off x="5577840" y="0"/>
            <a:ext cx="6614160" cy="6858000"/>
          </a:xfrm>
          <a:prstGeom prst="rect">
            <a:avLst/>
          </a:prstGeom>
        </p:spPr>
      </p:pic>
      <p:sp>
        <p:nvSpPr>
          <p:cNvPr id="6" name="Google Shape;192;p1">
            <a:extLst>
              <a:ext uri="{FF2B5EF4-FFF2-40B4-BE49-F238E27FC236}">
                <a16:creationId xmlns:a16="http://schemas.microsoft.com/office/drawing/2014/main" id="{8DEF4EC4-62F1-95FD-BCD4-F7AF8717505C}"/>
              </a:ext>
            </a:extLst>
          </p:cNvPr>
          <p:cNvSpPr txBox="1"/>
          <p:nvPr/>
        </p:nvSpPr>
        <p:spPr>
          <a:xfrm>
            <a:off x="5795191" y="5809166"/>
            <a:ext cx="3360600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Mary Smith (CF 2019), Activate 2022</a:t>
            </a:r>
            <a:endParaRPr sz="120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Collaborated with national experts and co-designed a formal delivery framework for mental health care farms in the UK </a:t>
            </a:r>
            <a:endParaRPr sz="12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>
          <a:extLst>
            <a:ext uri="{FF2B5EF4-FFF2-40B4-BE49-F238E27FC236}">
              <a16:creationId xmlns:a16="http://schemas.microsoft.com/office/drawing/2014/main" id="{D1F690A8-8B5E-929D-4472-B7191F377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>
            <a:extLst>
              <a:ext uri="{FF2B5EF4-FFF2-40B4-BE49-F238E27FC236}">
                <a16:creationId xmlns:a16="http://schemas.microsoft.com/office/drawing/2014/main" id="{3B98016B-7993-6D8F-F338-A1D039402D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2483" y="370559"/>
            <a:ext cx="5007863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buClr>
                <a:srgbClr val="000000"/>
              </a:buClr>
              <a:buSzPts val="3600"/>
            </a:pPr>
            <a:r>
              <a:rPr lang="en-GB" sz="2800"/>
              <a:t>Organising and mobilising with others to create change </a:t>
            </a:r>
            <a:endParaRPr sz="2800"/>
          </a:p>
        </p:txBody>
      </p:sp>
      <p:sp>
        <p:nvSpPr>
          <p:cNvPr id="227" name="Google Shape;227;p5">
            <a:extLst>
              <a:ext uri="{FF2B5EF4-FFF2-40B4-BE49-F238E27FC236}">
                <a16:creationId xmlns:a16="http://schemas.microsoft.com/office/drawing/2014/main" id="{B5DD4E55-CC1D-EB3F-411F-DCBC2A91B7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4646" y="1523208"/>
            <a:ext cx="5810751" cy="5238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5900" indent="-203200">
              <a:buSzPts val="2200"/>
            </a:pPr>
            <a:r>
              <a:rPr lang="en-GB" sz="2400">
                <a:latin typeface="+mj-lt"/>
              </a:rPr>
              <a:t> National or local campaigning for policy or legislative change</a:t>
            </a:r>
          </a:p>
          <a:p>
            <a:pPr marL="12700" indent="0">
              <a:buSzPts val="2200"/>
              <a:buNone/>
            </a:pPr>
            <a:endParaRPr lang="en-GB" sz="2400">
              <a:latin typeface="+mj-lt"/>
            </a:endParaRPr>
          </a:p>
          <a:p>
            <a:pPr marL="355600">
              <a:buSzPts val="2200"/>
            </a:pPr>
            <a:r>
              <a:rPr lang="en-GB" sz="2400">
                <a:latin typeface="+mj-lt"/>
              </a:rPr>
              <a:t>Further publication or events to disseminate and promote your Fellowship recommendation</a:t>
            </a:r>
          </a:p>
          <a:p>
            <a:pPr marL="12700" indent="0">
              <a:buSzPts val="2200"/>
              <a:buNone/>
            </a:pPr>
            <a:endParaRPr lang="en-GB" sz="2400">
              <a:latin typeface="+mj-lt"/>
            </a:endParaRPr>
          </a:p>
          <a:p>
            <a:pPr marL="355600">
              <a:buSzPts val="2200"/>
            </a:pPr>
            <a:r>
              <a:rPr lang="en-GB" sz="2400">
                <a:latin typeface="+mj-lt"/>
              </a:rPr>
              <a:t>Community organising</a:t>
            </a:r>
          </a:p>
          <a:p>
            <a:pPr marL="12700" indent="0">
              <a:buSzPts val="2200"/>
              <a:buNone/>
            </a:pPr>
            <a:endParaRPr lang="en-GB" sz="2400">
              <a:latin typeface="+mj-lt"/>
            </a:endParaRPr>
          </a:p>
          <a:p>
            <a:pPr marL="355600">
              <a:buSzPts val="2200"/>
            </a:pPr>
            <a:r>
              <a:rPr lang="en-GB" sz="2400">
                <a:latin typeface="+mj-lt"/>
              </a:rPr>
              <a:t>Bringing networks and alliances together to build a momentum for change</a:t>
            </a:r>
          </a:p>
          <a:p>
            <a:pPr marL="215900" indent="-88900">
              <a:buNone/>
            </a:pPr>
            <a:endParaRPr lang="en-US" sz="2400">
              <a:latin typeface="Arial"/>
              <a:cs typeface="Arial"/>
            </a:endParaRPr>
          </a:p>
        </p:txBody>
      </p:sp>
      <p:sp>
        <p:nvSpPr>
          <p:cNvPr id="228" name="Google Shape;228;p5">
            <a:extLst>
              <a:ext uri="{FF2B5EF4-FFF2-40B4-BE49-F238E27FC236}">
                <a16:creationId xmlns:a16="http://schemas.microsoft.com/office/drawing/2014/main" id="{F734997E-33EC-5853-67E9-BDDBD6CAFAAE}"/>
              </a:ext>
            </a:extLst>
          </p:cNvPr>
          <p:cNvSpPr/>
          <p:nvPr/>
        </p:nvSpPr>
        <p:spPr>
          <a:xfrm>
            <a:off x="6294001" y="5938684"/>
            <a:ext cx="3002400" cy="9197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CF9AB-CE35-D2A5-9103-FA11F64895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23" t="66482" r="70923" b="3026"/>
          <a:stretch>
            <a:fillRect/>
          </a:stretch>
        </p:blipFill>
        <p:spPr>
          <a:xfrm>
            <a:off x="4381" y="349534"/>
            <a:ext cx="913523" cy="793772"/>
          </a:xfrm>
          <a:prstGeom prst="rect">
            <a:avLst/>
          </a:prstGeom>
        </p:spPr>
      </p:pic>
      <p:pic>
        <p:nvPicPr>
          <p:cNvPr id="11" name="Picture Placeholder 10" descr="A person in a striped shirt&#10;&#10;AI-generated content may be incorrect.">
            <a:extLst>
              <a:ext uri="{FF2B5EF4-FFF2-40B4-BE49-F238E27FC236}">
                <a16:creationId xmlns:a16="http://schemas.microsoft.com/office/drawing/2014/main" id="{CD9797E7-3FE3-8A2B-534D-075DB451F6D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20400" r="204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8" name="Google Shape;192;p1">
            <a:extLst>
              <a:ext uri="{FF2B5EF4-FFF2-40B4-BE49-F238E27FC236}">
                <a16:creationId xmlns:a16="http://schemas.microsoft.com/office/drawing/2014/main" id="{ED10ADF4-D1D5-2166-9812-E0479140F750}"/>
              </a:ext>
            </a:extLst>
          </p:cNvPr>
          <p:cNvSpPr txBox="1"/>
          <p:nvPr/>
        </p:nvSpPr>
        <p:spPr>
          <a:xfrm>
            <a:off x="6432179" y="5835736"/>
            <a:ext cx="3868599" cy="646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Amanda Walters (CF 2018), Activate 2022</a:t>
            </a:r>
          </a:p>
          <a:p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</a:rPr>
              <a:t>Piloted a campaign to change national policy on sick pay </a:t>
            </a:r>
          </a:p>
        </p:txBody>
      </p:sp>
    </p:spTree>
    <p:extLst>
      <p:ext uri="{BB962C8B-B14F-4D97-AF65-F5344CB8AC3E}">
        <p14:creationId xmlns:p14="http://schemas.microsoft.com/office/powerpoint/2010/main" val="3599891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"/>
          <p:cNvSpPr/>
          <p:nvPr/>
        </p:nvSpPr>
        <p:spPr>
          <a:xfrm>
            <a:off x="8562975" y="-9525"/>
            <a:ext cx="36291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6" name="Google Shape;266;p9"/>
          <p:cNvSpPr txBox="1"/>
          <p:nvPr/>
        </p:nvSpPr>
        <p:spPr>
          <a:xfrm>
            <a:off x="3660250" y="3603106"/>
            <a:ext cx="4083600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ea typeface="Georgia"/>
                <a:sym typeface="Georgia"/>
              </a:rPr>
              <a:t>Education and skills</a:t>
            </a:r>
            <a:endParaRPr sz="1600">
              <a:solidFill>
                <a:schemeClr val="dk1"/>
              </a:solidFill>
              <a:ea typeface="Georgia"/>
              <a:sym typeface="Georgia"/>
            </a:endParaRPr>
          </a:p>
        </p:txBody>
      </p:sp>
      <p:sp>
        <p:nvSpPr>
          <p:cNvPr id="267" name="Google Shape;267;p9"/>
          <p:cNvSpPr txBox="1"/>
          <p:nvPr/>
        </p:nvSpPr>
        <p:spPr>
          <a:xfrm>
            <a:off x="3022075" y="395100"/>
            <a:ext cx="8774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GB" sz="3600" b="1">
                <a:solidFill>
                  <a:schemeClr val="dk1"/>
                </a:solidFill>
                <a:ea typeface="Georgia"/>
                <a:cs typeface="Georgia"/>
                <a:sym typeface="Georgia"/>
              </a:rPr>
              <a:t>Universal themes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8" name="Google Shape;268;p9"/>
          <p:cNvSpPr txBox="1"/>
          <p:nvPr/>
        </p:nvSpPr>
        <p:spPr>
          <a:xfrm>
            <a:off x="3685381" y="1249090"/>
            <a:ext cx="4083600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ea typeface="Georgia"/>
                <a:sym typeface="Georgia"/>
              </a:rPr>
              <a:t>Arts and culture</a:t>
            </a:r>
            <a:endParaRPr sz="1600" b="1">
              <a:solidFill>
                <a:schemeClr val="dk1"/>
              </a:solidFill>
              <a:ea typeface="Georgia"/>
              <a:sym typeface="Georgia"/>
            </a:endParaRPr>
          </a:p>
        </p:txBody>
      </p:sp>
      <p:sp>
        <p:nvSpPr>
          <p:cNvPr id="269" name="Google Shape;269;p9"/>
          <p:cNvSpPr txBox="1"/>
          <p:nvPr/>
        </p:nvSpPr>
        <p:spPr>
          <a:xfrm>
            <a:off x="9045600" y="395100"/>
            <a:ext cx="2751300" cy="60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ea typeface="Georgia"/>
                <a:cs typeface="Georgia"/>
                <a:sym typeface="Georgia"/>
              </a:rPr>
              <a:t>Choose the </a:t>
            </a:r>
            <a:r>
              <a:rPr lang="en-GB" sz="2000">
                <a:solidFill>
                  <a:schemeClr val="dk1"/>
                </a:solidFill>
                <a:ea typeface="Georgia"/>
                <a:cs typeface="Georgia"/>
                <a:sym typeface="Georg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theme</a:t>
            </a:r>
            <a:r>
              <a:rPr lang="en-GB" sz="2000">
                <a:solidFill>
                  <a:schemeClr val="dk1"/>
                </a:solidFill>
                <a:ea typeface="Georgia"/>
                <a:cs typeface="Georgia"/>
                <a:sym typeface="Georgia"/>
              </a:rPr>
              <a:t> that is most relevant to your project idea and the change you want to see.</a:t>
            </a:r>
            <a:endParaRPr lang="en-US" sz="2000">
              <a:solidFill>
                <a:schemeClr val="dk1"/>
              </a:solidFill>
              <a:ea typeface="Georgia"/>
              <a:cs typeface="Georgia"/>
            </a:endParaRPr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000">
              <a:solidFill>
                <a:schemeClr val="dk1"/>
              </a:solidFill>
              <a:ea typeface="Georgia"/>
              <a:cs typeface="Georgia"/>
            </a:endParaRPr>
          </a:p>
        </p:txBody>
      </p:sp>
      <p:sp>
        <p:nvSpPr>
          <p:cNvPr id="270" name="Google Shape;270;p9"/>
          <p:cNvSpPr txBox="1"/>
          <p:nvPr/>
        </p:nvSpPr>
        <p:spPr>
          <a:xfrm>
            <a:off x="3660250" y="1824102"/>
            <a:ext cx="4874100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ea typeface="Georgia"/>
                <a:sym typeface="Georgia"/>
              </a:rPr>
              <a:t>Community and citizenship</a:t>
            </a:r>
            <a:endParaRPr sz="1600">
              <a:solidFill>
                <a:schemeClr val="dk1"/>
              </a:solidFill>
              <a:ea typeface="Georgia"/>
              <a:sym typeface="Georgia"/>
            </a:endParaRPr>
          </a:p>
        </p:txBody>
      </p:sp>
      <p:sp>
        <p:nvSpPr>
          <p:cNvPr id="271" name="Google Shape;271;p9"/>
          <p:cNvSpPr txBox="1"/>
          <p:nvPr/>
        </p:nvSpPr>
        <p:spPr>
          <a:xfrm>
            <a:off x="3660250" y="2417103"/>
            <a:ext cx="8774700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ea typeface="Georgia"/>
                <a:sym typeface="Georgia"/>
              </a:rPr>
              <a:t>Economy and enterprise</a:t>
            </a:r>
            <a:endParaRPr sz="1600">
              <a:solidFill>
                <a:schemeClr val="dk1"/>
              </a:solidFill>
              <a:ea typeface="Georgia"/>
              <a:sym typeface="Georgia"/>
            </a:endParaRPr>
          </a:p>
        </p:txBody>
      </p:sp>
      <p:sp>
        <p:nvSpPr>
          <p:cNvPr id="272" name="Google Shape;272;p9"/>
          <p:cNvSpPr txBox="1"/>
          <p:nvPr/>
        </p:nvSpPr>
        <p:spPr>
          <a:xfrm>
            <a:off x="3660250" y="3010105"/>
            <a:ext cx="3283500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ea typeface="Georgia"/>
                <a:sym typeface="Georgia"/>
              </a:rPr>
              <a:t>Environment and resources</a:t>
            </a:r>
          </a:p>
        </p:txBody>
      </p:sp>
      <p:sp>
        <p:nvSpPr>
          <p:cNvPr id="273" name="Google Shape;273;p9"/>
          <p:cNvSpPr txBox="1"/>
          <p:nvPr/>
        </p:nvSpPr>
        <p:spPr>
          <a:xfrm>
            <a:off x="3669763" y="4218326"/>
            <a:ext cx="4083600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ea typeface="Georgia"/>
                <a:sym typeface="Georgia"/>
              </a:rPr>
              <a:t>Governance and public provision</a:t>
            </a:r>
            <a:endParaRPr sz="1600">
              <a:solidFill>
                <a:schemeClr val="dk1"/>
              </a:solidFill>
              <a:ea typeface="Georgia"/>
              <a:sym typeface="Georgia"/>
            </a:endParaRPr>
          </a:p>
        </p:txBody>
      </p:sp>
      <p:sp>
        <p:nvSpPr>
          <p:cNvPr id="274" name="Google Shape;274;p9"/>
          <p:cNvSpPr txBox="1"/>
          <p:nvPr/>
        </p:nvSpPr>
        <p:spPr>
          <a:xfrm>
            <a:off x="3685381" y="4822082"/>
            <a:ext cx="4083600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ea typeface="Georgia"/>
                <a:sym typeface="Georgia"/>
              </a:rPr>
              <a:t>Health and wellbeing</a:t>
            </a:r>
            <a:endParaRPr sz="1600">
              <a:solidFill>
                <a:schemeClr val="dk1"/>
              </a:solidFill>
              <a:ea typeface="Georgia"/>
              <a:sym typeface="Georgia"/>
            </a:endParaRPr>
          </a:p>
        </p:txBody>
      </p:sp>
      <p:sp>
        <p:nvSpPr>
          <p:cNvPr id="275" name="Google Shape;275;p9"/>
          <p:cNvSpPr txBox="1"/>
          <p:nvPr/>
        </p:nvSpPr>
        <p:spPr>
          <a:xfrm>
            <a:off x="3686239" y="5462011"/>
            <a:ext cx="2621678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ea typeface="Georgia"/>
                <a:sym typeface="Georgia"/>
              </a:rPr>
              <a:t>Science and technology</a:t>
            </a:r>
            <a:endParaRPr sz="1600">
              <a:solidFill>
                <a:schemeClr val="dk1"/>
              </a:solidFill>
              <a:ea typeface="Georgia"/>
              <a:sym typeface="Georgia"/>
            </a:endParaRPr>
          </a:p>
        </p:txBody>
      </p:sp>
      <p:pic>
        <p:nvPicPr>
          <p:cNvPr id="277" name="Google Shape;277;p9" title="tech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7460" y="5466308"/>
            <a:ext cx="347399" cy="36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9" title="ope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6753" y="4221459"/>
            <a:ext cx="309602" cy="36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9" title="healthcar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6753" y="4822082"/>
            <a:ext cx="360003" cy="30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9" title="environment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35091" y="2945753"/>
            <a:ext cx="354600" cy="36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9" title="education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33025" y="3617240"/>
            <a:ext cx="396001" cy="35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9" title="economies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97776" y="2365983"/>
            <a:ext cx="361800" cy="36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9" title="community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68080" y="1786213"/>
            <a:ext cx="372598" cy="36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9" title="arts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27041" y="1206448"/>
            <a:ext cx="352409" cy="359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6426533" y="265001"/>
            <a:ext cx="52200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</a:pPr>
            <a:r>
              <a:rPr lang="en-GB" sz="3600">
                <a:solidFill>
                  <a:schemeClr val="dk1"/>
                </a:solidFill>
                <a:latin typeface="+mn-lt"/>
                <a:ea typeface="Georgia"/>
                <a:cs typeface="Georgia"/>
                <a:sym typeface="Georgia"/>
              </a:rPr>
              <a:t>Good to know</a:t>
            </a:r>
            <a:endParaRPr sz="3600">
              <a:solidFill>
                <a:schemeClr val="dk1"/>
              </a:solidFill>
              <a:latin typeface="+mn-lt"/>
              <a:ea typeface="Georgia"/>
              <a:cs typeface="Georgia"/>
              <a:sym typeface="Georgia"/>
            </a:endParaRPr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6275314" y="987612"/>
            <a:ext cx="5502900" cy="572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>
              <a:buSzPts val="1600"/>
            </a:pPr>
            <a:r>
              <a:rPr lang="en-GB" sz="1800">
                <a:latin typeface="+mn-lt"/>
                <a:cs typeface="Arial"/>
              </a:rPr>
              <a:t>Your project must build on what you have learnt during your Fellowship but does not need to be within the same sector. </a:t>
            </a:r>
            <a:endParaRPr lang="en-US" sz="1800"/>
          </a:p>
          <a:p>
            <a:pPr marL="285750" indent="-285750">
              <a:buSzPts val="1600"/>
            </a:pPr>
            <a:endParaRPr lang="en-GB" sz="1800">
              <a:solidFill>
                <a:schemeClr val="tx1"/>
              </a:solidFill>
              <a:latin typeface="+mn-lt"/>
              <a:cs typeface="Arial"/>
            </a:endParaRPr>
          </a:p>
          <a:p>
            <a:pPr marL="285750" indent="-285750">
              <a:buSzPts val="1600"/>
            </a:pPr>
            <a:r>
              <a:rPr lang="en-GB" sz="1800">
                <a:solidFill>
                  <a:schemeClr val="tx1"/>
                </a:solidFill>
                <a:latin typeface="+mn-lt"/>
                <a:cs typeface="Arial"/>
              </a:rPr>
              <a:t>Activate does not support overseas travel or activity.</a:t>
            </a:r>
            <a:endParaRPr lang="en-GB" sz="1800">
              <a:solidFill>
                <a:schemeClr val="tx1"/>
              </a:solidFill>
            </a:endParaRPr>
          </a:p>
          <a:p>
            <a:pPr marL="285750" indent="-285750">
              <a:buSzPts val="1600"/>
            </a:pPr>
            <a:endParaRPr lang="en-GB" sz="1800">
              <a:latin typeface="+mn-lt"/>
            </a:endParaRPr>
          </a:p>
          <a:p>
            <a:pPr marL="285750" indent="-285750">
              <a:buSzPts val="1600"/>
            </a:pPr>
            <a:r>
              <a:rPr lang="en-GB" sz="1800">
                <a:latin typeface="+mn-lt"/>
              </a:rPr>
              <a:t>We will prioritise awarding grants to applications from Fellows who would find it difficult to find funding elsewhere.</a:t>
            </a:r>
            <a:endParaRPr lang="en-GB" sz="1800"/>
          </a:p>
          <a:p>
            <a:pPr marL="285750" indent="-285750">
              <a:buSzPts val="1600"/>
            </a:pPr>
            <a:endParaRPr lang="en-GB" sz="1800">
              <a:latin typeface="+mn-lt"/>
            </a:endParaRPr>
          </a:p>
          <a:p>
            <a:pPr marL="285750" indent="-285750">
              <a:buSzPts val="1600"/>
            </a:pPr>
            <a:r>
              <a:rPr lang="en-GB" sz="1800">
                <a:latin typeface="+mn-lt"/>
              </a:rPr>
              <a:t>We will also prioritise projects which are particularly innovative, experimental, or groundbreaking.</a:t>
            </a:r>
          </a:p>
          <a:p>
            <a:pPr marL="285750" indent="-285750">
              <a:buSzPts val="1600"/>
            </a:pPr>
            <a:endParaRPr lang="en-GB" sz="1800">
              <a:latin typeface="+mn-lt"/>
            </a:endParaRPr>
          </a:p>
          <a:p>
            <a:pPr marL="285750" indent="-285750">
              <a:buSzPts val="1600"/>
            </a:pPr>
            <a:r>
              <a:rPr lang="en-GB" sz="1800">
                <a:latin typeface="+mn-lt"/>
              </a:rPr>
              <a:t>We are looking for ideas that are 'ready to go'.</a:t>
            </a:r>
            <a:br>
              <a:rPr lang="en-GB" sz="1800">
                <a:latin typeface="+mn-lt"/>
              </a:rPr>
            </a:br>
            <a:endParaRPr lang="en-GB" sz="1800">
              <a:latin typeface="+mn-lt"/>
            </a:endParaRPr>
          </a:p>
          <a:p>
            <a:pPr marL="285750" indent="-285750">
              <a:buSzPts val="1600"/>
            </a:pPr>
            <a:r>
              <a:rPr lang="en-GB" sz="1800">
                <a:latin typeface="+mn-lt"/>
              </a:rPr>
              <a:t>An Activate grant may affect your tax or benefits status. </a:t>
            </a:r>
          </a:p>
          <a:p>
            <a:pPr marL="285750" indent="-285750">
              <a:buSzPts val="1600"/>
            </a:pPr>
            <a:endParaRPr lang="en-GB" sz="2400">
              <a:latin typeface="+mn-lt"/>
            </a:endParaRPr>
          </a:p>
        </p:txBody>
      </p:sp>
      <p:sp>
        <p:nvSpPr>
          <p:cNvPr id="237" name="Google Shape;237;p6"/>
          <p:cNvSpPr/>
          <p:nvPr/>
        </p:nvSpPr>
        <p:spPr>
          <a:xfrm>
            <a:off x="0" y="6024400"/>
            <a:ext cx="3562500" cy="83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8" name="Google Shape;238;p6"/>
          <p:cNvSpPr txBox="1">
            <a:spLocks noGrp="1"/>
          </p:cNvSpPr>
          <p:nvPr>
            <p:ph type="body" idx="3"/>
          </p:nvPr>
        </p:nvSpPr>
        <p:spPr>
          <a:xfrm>
            <a:off x="152725" y="6047725"/>
            <a:ext cx="3514500" cy="8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 b="1">
                <a:latin typeface="Georgia"/>
                <a:ea typeface="Georgia"/>
                <a:cs typeface="Georgia"/>
                <a:sym typeface="Georgia"/>
              </a:rPr>
              <a:t>Herbert Klein, CF 2020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Improving Emergency Services for Deaf People</a:t>
            </a:r>
            <a:endParaRPr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422216E-086F-E559-FA15-BBDFC24155A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5556" r="5556"/>
          <a:stretch>
            <a:fillRect/>
          </a:stretch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4" name="Google Shape;192;p1">
            <a:extLst>
              <a:ext uri="{FF2B5EF4-FFF2-40B4-BE49-F238E27FC236}">
                <a16:creationId xmlns:a16="http://schemas.microsoft.com/office/drawing/2014/main" id="{B0BBC985-E875-9B93-F8CA-2D68100FA2CD}"/>
              </a:ext>
            </a:extLst>
          </p:cNvPr>
          <p:cNvSpPr txBox="1"/>
          <p:nvPr/>
        </p:nvSpPr>
        <p:spPr>
          <a:xfrm>
            <a:off x="2517552" y="5880739"/>
            <a:ext cx="3360600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Gee Walker (CF 2012), Activate 2021</a:t>
            </a:r>
          </a:p>
          <a:p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Expanded her Foundation’s service model to incorporate different types of therapy to support victims of hate crime</a:t>
            </a:r>
            <a:endParaRPr sz="12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0126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/>
          <p:nvPr/>
        </p:nvSpPr>
        <p:spPr>
          <a:xfrm>
            <a:off x="2928001" y="398968"/>
            <a:ext cx="8838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GB" sz="3600" b="1">
                <a:solidFill>
                  <a:schemeClr val="dk1"/>
                </a:solidFill>
                <a:ea typeface="Georgia"/>
                <a:cs typeface="Georgia"/>
                <a:sym typeface="Georgia"/>
              </a:rPr>
              <a:t>How to apply</a:t>
            </a:r>
            <a:br>
              <a:rPr lang="en-GB" sz="1700" b="1">
                <a:latin typeface="Arial"/>
                <a:ea typeface="Arial"/>
                <a:cs typeface="Arial"/>
              </a:rPr>
            </a:br>
            <a:endParaRPr sz="2200"/>
          </a:p>
          <a:p>
            <a:pPr marL="0" marR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15900" marR="0" lvl="0" indent="-1079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2" name="Google Shape;292;p10"/>
          <p:cNvSpPr txBox="1"/>
          <p:nvPr/>
        </p:nvSpPr>
        <p:spPr>
          <a:xfrm>
            <a:off x="2495260" y="1245751"/>
            <a:ext cx="9262560" cy="4820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lvl="1" indent="-342900">
              <a:lnSpc>
                <a:spcPct val="150000"/>
              </a:lnSpc>
              <a:buClr>
                <a:schemeClr val="dk2"/>
              </a:buClr>
              <a:buSzPts val="3600"/>
              <a:buChar char="•"/>
            </a:pPr>
            <a:r>
              <a:rPr lang="en-GB" sz="2400">
                <a:solidFill>
                  <a:schemeClr val="dk1"/>
                </a:solidFill>
              </a:rPr>
              <a:t>Read our guidance and FAQ's.</a:t>
            </a:r>
            <a:endParaRPr lang="en-US">
              <a:solidFill>
                <a:schemeClr val="dk1"/>
              </a:solidFill>
            </a:endParaRPr>
          </a:p>
          <a:p>
            <a:pPr marL="800100" lvl="1" indent="-342900">
              <a:lnSpc>
                <a:spcPct val="110000"/>
              </a:lnSpc>
              <a:buClr>
                <a:srgbClr val="E30613"/>
              </a:buClr>
              <a:buSzPts val="3600"/>
              <a:buChar char="•"/>
            </a:pPr>
            <a:r>
              <a:rPr lang="en-GB" sz="2400">
                <a:solidFill>
                  <a:schemeClr val="dk1"/>
                </a:solidFill>
                <a:ea typeface="Georgia"/>
                <a:cs typeface="Georgia"/>
              </a:rPr>
              <a:t>All eligible Fellows should have received an email on 15 April with instructions on how to apply and an application link.</a:t>
            </a:r>
          </a:p>
          <a:p>
            <a:pPr marL="800100" lvl="1" indent="-342900">
              <a:lnSpc>
                <a:spcPct val="110000"/>
              </a:lnSpc>
              <a:buClr>
                <a:srgbClr val="E30613"/>
              </a:buClr>
              <a:buSzPts val="3600"/>
              <a:buChar char="•"/>
            </a:pPr>
            <a:r>
              <a:rPr lang="en-GB" sz="2400">
                <a:solidFill>
                  <a:schemeClr val="dk1"/>
                </a:solidFill>
                <a:ea typeface="Georgia"/>
                <a:cs typeface="Georgia"/>
              </a:rPr>
              <a:t>You will be asked to upload a project plan as part of your application.</a:t>
            </a:r>
          </a:p>
          <a:p>
            <a:pPr marL="800100" lvl="1" indent="-342900">
              <a:lnSpc>
                <a:spcPct val="110000"/>
              </a:lnSpc>
              <a:buClr>
                <a:srgbClr val="E30613"/>
              </a:buClr>
              <a:buSzPts val="3600"/>
              <a:buChar char="•"/>
            </a:pPr>
            <a:r>
              <a:rPr lang="en-GB" sz="2400">
                <a:solidFill>
                  <a:schemeClr val="dk1"/>
                </a:solidFill>
                <a:ea typeface="Georgia"/>
                <a:cs typeface="Georgia"/>
              </a:rPr>
              <a:t>You may need to provide additional information if you are applying as a group or as part of an organisation or if you are working with children or adults at risk.</a:t>
            </a:r>
            <a:endParaRPr lang="en-GB">
              <a:solidFill>
                <a:schemeClr val="dk1"/>
              </a:solidFill>
            </a:endParaRPr>
          </a:p>
          <a:p>
            <a:pPr marL="800100" lvl="1" indent="-342900">
              <a:lnSpc>
                <a:spcPct val="110000"/>
              </a:lnSpc>
              <a:buClr>
                <a:srgbClr val="E30613"/>
              </a:buClr>
              <a:buSzPts val="3600"/>
              <a:buChar char="•"/>
            </a:pPr>
            <a:r>
              <a:rPr lang="en-GB" sz="2400">
                <a:solidFill>
                  <a:schemeClr val="tx1"/>
                </a:solidFill>
                <a:ea typeface="Georgia"/>
                <a:cs typeface="Georgia"/>
              </a:rPr>
              <a:t>Projects can start from 1 December 2026.</a:t>
            </a:r>
          </a:p>
          <a:p>
            <a:pPr marL="800100" lvl="1" indent="-342900">
              <a:lnSpc>
                <a:spcPct val="110000"/>
              </a:lnSpc>
              <a:buClr>
                <a:srgbClr val="E30613"/>
              </a:buClr>
              <a:buSzPts val="3600"/>
              <a:buChar char="•"/>
            </a:pPr>
            <a:endParaRPr lang="en-GB" sz="2400">
              <a:solidFill>
                <a:schemeClr val="dk1"/>
              </a:solidFill>
              <a:ea typeface="Georgia"/>
              <a:cs typeface="Georgia"/>
            </a:endParaRPr>
          </a:p>
          <a:p>
            <a:pPr marL="800100" lvl="1" indent="-342900">
              <a:lnSpc>
                <a:spcPct val="110000"/>
              </a:lnSpc>
              <a:buSzPts val="3600"/>
              <a:buChar char="•"/>
            </a:pPr>
            <a:endParaRPr lang="en-GB" sz="2400">
              <a:solidFill>
                <a:schemeClr val="dk1"/>
              </a:solidFill>
              <a:ea typeface="Georgia"/>
              <a:cs typeface="Georgia"/>
            </a:endParaRPr>
          </a:p>
          <a:p>
            <a:pPr marL="800100" lvl="1" indent="-342900">
              <a:lnSpc>
                <a:spcPct val="110000"/>
              </a:lnSpc>
              <a:buSzPts val="3600"/>
              <a:buChar char="•"/>
            </a:pPr>
            <a:endParaRPr lang="en-GB" sz="2200">
              <a:solidFill>
                <a:schemeClr val="dk1"/>
              </a:solidFill>
              <a:latin typeface="Georgia"/>
              <a:ea typeface="Georgia"/>
              <a:cs typeface="Georgia"/>
            </a:endParaRPr>
          </a:p>
        </p:txBody>
      </p:sp>
      <p:sp>
        <p:nvSpPr>
          <p:cNvPr id="293" name="Google Shape;293;p10"/>
          <p:cNvSpPr/>
          <p:nvPr/>
        </p:nvSpPr>
        <p:spPr>
          <a:xfrm>
            <a:off x="9142500" y="4981575"/>
            <a:ext cx="3049500" cy="1876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360000" rIns="360000" bIns="360000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Complete your application by midday on 22 June</a:t>
            </a:r>
            <a:endParaRPr sz="2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>
          <a:extLst>
            <a:ext uri="{FF2B5EF4-FFF2-40B4-BE49-F238E27FC236}">
              <a16:creationId xmlns:a16="http://schemas.microsoft.com/office/drawing/2014/main" id="{CAE81794-4FF0-C516-F702-C6B0C13CF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>
            <a:extLst>
              <a:ext uri="{FF2B5EF4-FFF2-40B4-BE49-F238E27FC236}">
                <a16:creationId xmlns:a16="http://schemas.microsoft.com/office/drawing/2014/main" id="{DF583E17-83A8-25A9-9F11-17E218A016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4010" y="251535"/>
            <a:ext cx="5739493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</a:pPr>
            <a:r>
              <a:rPr lang="en-GB" sz="3600">
                <a:solidFill>
                  <a:schemeClr val="dk1"/>
                </a:solidFill>
                <a:latin typeface="+mn-lt"/>
                <a:ea typeface="Georgia"/>
                <a:cs typeface="Georgia"/>
                <a:sym typeface="Georgia"/>
              </a:rPr>
              <a:t>Key application questions</a:t>
            </a:r>
            <a:endParaRPr sz="3600">
              <a:solidFill>
                <a:schemeClr val="dk1"/>
              </a:solidFill>
              <a:latin typeface="+mn-lt"/>
              <a:ea typeface="Georgia"/>
              <a:cs typeface="Georgia"/>
              <a:sym typeface="Georgia"/>
            </a:endParaRPr>
          </a:p>
        </p:txBody>
      </p:sp>
      <p:sp>
        <p:nvSpPr>
          <p:cNvPr id="236" name="Google Shape;236;p6">
            <a:extLst>
              <a:ext uri="{FF2B5EF4-FFF2-40B4-BE49-F238E27FC236}">
                <a16:creationId xmlns:a16="http://schemas.microsoft.com/office/drawing/2014/main" id="{4805FADC-2AC9-A6AD-0D8F-A54300B6F1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94010" y="945179"/>
            <a:ext cx="5502900" cy="5517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>
              <a:buSzPts val="1600"/>
            </a:pPr>
            <a:r>
              <a:rPr lang="en-GB" sz="2000" b="1">
                <a:latin typeface="+mn-lt"/>
              </a:rPr>
              <a:t>How does your project relate to your Fellowship?</a:t>
            </a:r>
          </a:p>
          <a:p>
            <a:pPr marL="285750" indent="-285750">
              <a:buSzPts val="1600"/>
            </a:pPr>
            <a:endParaRPr lang="en-GB" sz="2000">
              <a:latin typeface="+mn-lt"/>
            </a:endParaRPr>
          </a:p>
          <a:p>
            <a:pPr marL="285750" indent="-285750">
              <a:buSzPts val="1600"/>
            </a:pPr>
            <a:r>
              <a:rPr lang="en-GB" sz="2000" b="1">
                <a:latin typeface="+mn-lt"/>
              </a:rPr>
              <a:t>Why is your project needed and why is it needed now?</a:t>
            </a:r>
          </a:p>
          <a:p>
            <a:pPr marL="285750" indent="-285750">
              <a:buSzPts val="1600"/>
            </a:pPr>
            <a:endParaRPr lang="en-GB" sz="2000">
              <a:latin typeface="+mn-lt"/>
            </a:endParaRPr>
          </a:p>
          <a:p>
            <a:pPr marL="285750" indent="-285750">
              <a:buSzPts val="1600"/>
            </a:pPr>
            <a:r>
              <a:rPr lang="en-GB" sz="2000" b="1">
                <a:latin typeface="+mn-lt"/>
              </a:rPr>
              <a:t>How would an Activate grant make a difference to your ability to carry out a project?</a:t>
            </a:r>
          </a:p>
          <a:p>
            <a:pPr marL="0" indent="0">
              <a:buSzPts val="1600"/>
              <a:buNone/>
            </a:pPr>
            <a:endParaRPr lang="en-GB" sz="2000" b="1">
              <a:latin typeface="+mn-lt"/>
            </a:endParaRPr>
          </a:p>
          <a:p>
            <a:pPr marL="285750" indent="-285750">
              <a:buSzPts val="1600"/>
            </a:pPr>
            <a:r>
              <a:rPr lang="en-GB" sz="2000" b="1">
                <a:latin typeface="+mn-lt"/>
              </a:rPr>
              <a:t>Who will benefit most and what difference do you aim to make?</a:t>
            </a:r>
          </a:p>
          <a:p>
            <a:pPr marL="0" indent="0">
              <a:buSzPts val="1600"/>
              <a:buNone/>
            </a:pPr>
            <a:endParaRPr lang="en-GB" sz="2000" b="1">
              <a:solidFill>
                <a:srgbClr val="000000"/>
              </a:solidFill>
              <a:latin typeface="+mn-lt"/>
            </a:endParaRPr>
          </a:p>
          <a:p>
            <a:pPr marL="285750" indent="-285750">
              <a:buSzPts val="1600"/>
            </a:pPr>
            <a:r>
              <a:rPr lang="en-GB" sz="2000" b="1">
                <a:solidFill>
                  <a:srgbClr val="000000"/>
                </a:solidFill>
                <a:latin typeface="+mn-lt"/>
              </a:rPr>
              <a:t>What do you hope might have changed because of your work and how will you know?</a:t>
            </a:r>
            <a:endParaRPr lang="en-GB" sz="200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7" name="Google Shape;237;p6">
            <a:extLst>
              <a:ext uri="{FF2B5EF4-FFF2-40B4-BE49-F238E27FC236}">
                <a16:creationId xmlns:a16="http://schemas.microsoft.com/office/drawing/2014/main" id="{ED74279C-4FDF-8DCD-EFDB-2C6274417BA1}"/>
              </a:ext>
            </a:extLst>
          </p:cNvPr>
          <p:cNvSpPr/>
          <p:nvPr/>
        </p:nvSpPr>
        <p:spPr>
          <a:xfrm>
            <a:off x="0" y="6024400"/>
            <a:ext cx="3562500" cy="83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8" name="Google Shape;238;p6">
            <a:extLst>
              <a:ext uri="{FF2B5EF4-FFF2-40B4-BE49-F238E27FC236}">
                <a16:creationId xmlns:a16="http://schemas.microsoft.com/office/drawing/2014/main" id="{8D722381-86BF-3E8D-6540-3BACCFF5ACE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52725" y="6047725"/>
            <a:ext cx="3514500" cy="8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 b="1">
                <a:latin typeface="Georgia"/>
                <a:ea typeface="Georgia"/>
                <a:cs typeface="Georgia"/>
                <a:sym typeface="Georgia"/>
              </a:rPr>
              <a:t>Herbert Klein, CF 2020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Improving Emergency Services for Deaf People</a:t>
            </a:r>
            <a:endParaRPr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870F774-1297-58DB-94CE-77CA026955F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0400" r="20400"/>
          <a:stretch>
            <a:fillRect/>
          </a:stretch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8" name="Google Shape;192;p1">
            <a:extLst>
              <a:ext uri="{FF2B5EF4-FFF2-40B4-BE49-F238E27FC236}">
                <a16:creationId xmlns:a16="http://schemas.microsoft.com/office/drawing/2014/main" id="{CB53A2D3-A349-C419-5836-53E824644DEA}"/>
              </a:ext>
            </a:extLst>
          </p:cNvPr>
          <p:cNvSpPr txBox="1"/>
          <p:nvPr/>
        </p:nvSpPr>
        <p:spPr>
          <a:xfrm>
            <a:off x="2563272" y="5880739"/>
            <a:ext cx="3360600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David Stanley (CF 2019), Activate 2022</a:t>
            </a:r>
          </a:p>
          <a:p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Expanded the work of The Music Man Project and raised its profile across government, private sectors, and cultural sectors in the UK</a:t>
            </a:r>
            <a:endParaRPr sz="12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46832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7"/>
          <p:cNvSpPr txBox="1">
            <a:spLocks noGrp="1"/>
          </p:cNvSpPr>
          <p:nvPr>
            <p:ph type="body" idx="4294967295"/>
          </p:nvPr>
        </p:nvSpPr>
        <p:spPr>
          <a:xfrm>
            <a:off x="3686175" y="1186116"/>
            <a:ext cx="8110500" cy="554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None/>
            </a:pPr>
            <a:r>
              <a:rPr lang="en-GB" sz="2000">
                <a:latin typeface="Arial"/>
              </a:rPr>
              <a:t>A credible connection with Fellowship learning.</a:t>
            </a:r>
            <a:endParaRPr lang="en-US" sz="2000">
              <a:solidFill>
                <a:srgbClr val="000000"/>
              </a:solidFill>
              <a:latin typeface="Arial"/>
            </a:endParaRPr>
          </a:p>
          <a:p>
            <a:pPr marL="0" indent="0">
              <a:buNone/>
            </a:pPr>
            <a:endParaRPr sz="2000">
              <a:latin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Arial"/>
              </a:rPr>
              <a:t>A clear vision for change that fits comfortably into one of the three routes for change.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Arial"/>
              </a:rPr>
              <a:t>Strong rationale for why the funding is needed and evidence that there is momentum behind the idea.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000">
              <a:latin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Arial"/>
              </a:rPr>
              <a:t>It is clear how beneficiaries of the project are involved in the design and delivery.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Arial"/>
              </a:rPr>
              <a:t>Realistic plans, achievable goals, and a clear delivery plan that includes evaluation plans, with thought given to the sustainability of the project beyond the life of the grant.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200">
              <a:latin typeface="Arial"/>
            </a:endParaRPr>
          </a:p>
        </p:txBody>
      </p:sp>
      <p:sp>
        <p:nvSpPr>
          <p:cNvPr id="244" name="Google Shape;244;p7"/>
          <p:cNvSpPr txBox="1"/>
          <p:nvPr/>
        </p:nvSpPr>
        <p:spPr>
          <a:xfrm>
            <a:off x="3045957" y="310326"/>
            <a:ext cx="7942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dk1"/>
                </a:solidFill>
                <a:ea typeface="Georgia"/>
                <a:cs typeface="Georgia"/>
                <a:sym typeface="Georgia"/>
              </a:rPr>
              <a:t>What makes a strong application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9A2F3E9E-8946-AFBA-7333-B11C51055092}"/>
              </a:ext>
            </a:extLst>
          </p:cNvPr>
          <p:cNvSpPr/>
          <p:nvPr/>
        </p:nvSpPr>
        <p:spPr>
          <a:xfrm>
            <a:off x="3256641" y="1280541"/>
            <a:ext cx="201168" cy="201168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BD71B8D3-775A-C40C-4567-1B6EB7917250}"/>
              </a:ext>
            </a:extLst>
          </p:cNvPr>
          <p:cNvSpPr/>
          <p:nvPr/>
        </p:nvSpPr>
        <p:spPr>
          <a:xfrm>
            <a:off x="3253518" y="1946464"/>
            <a:ext cx="201168" cy="201168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F70044DF-B332-3194-ECAA-3630A75656D4}"/>
              </a:ext>
            </a:extLst>
          </p:cNvPr>
          <p:cNvSpPr/>
          <p:nvPr/>
        </p:nvSpPr>
        <p:spPr>
          <a:xfrm>
            <a:off x="3253518" y="2869962"/>
            <a:ext cx="201168" cy="201168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E6FF81B2-38C9-DA14-5F76-359B20C98586}"/>
              </a:ext>
            </a:extLst>
          </p:cNvPr>
          <p:cNvSpPr/>
          <p:nvPr/>
        </p:nvSpPr>
        <p:spPr>
          <a:xfrm>
            <a:off x="3253518" y="3861475"/>
            <a:ext cx="201168" cy="201168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8691CAC9-08D7-25BE-7058-2FE3A203CECA}"/>
              </a:ext>
            </a:extLst>
          </p:cNvPr>
          <p:cNvSpPr/>
          <p:nvPr/>
        </p:nvSpPr>
        <p:spPr>
          <a:xfrm>
            <a:off x="3253518" y="4855388"/>
            <a:ext cx="201168" cy="201168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2"/>
          <p:cNvSpPr/>
          <p:nvPr/>
        </p:nvSpPr>
        <p:spPr>
          <a:xfrm>
            <a:off x="6294000" y="6047088"/>
            <a:ext cx="2576166" cy="83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07" name="Google Shape;307;p12"/>
          <p:cNvCxnSpPr>
            <a:cxnSpLocks/>
            <a:stCxn id="308" idx="0"/>
            <a:endCxn id="309" idx="4"/>
          </p:cNvCxnSpPr>
          <p:nvPr/>
        </p:nvCxnSpPr>
        <p:spPr>
          <a:xfrm>
            <a:off x="547646" y="1181280"/>
            <a:ext cx="0" cy="4928100"/>
          </a:xfrm>
          <a:prstGeom prst="straightConnector1">
            <a:avLst/>
          </a:prstGeom>
          <a:noFill/>
          <a:ln w="12700" cap="flat" cmpd="sng">
            <a:solidFill>
              <a:srgbClr val="E3041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0" name="Google Shape;310;p12"/>
          <p:cNvSpPr txBox="1">
            <a:spLocks noGrp="1"/>
          </p:cNvSpPr>
          <p:nvPr>
            <p:ph type="title"/>
          </p:nvPr>
        </p:nvSpPr>
        <p:spPr>
          <a:xfrm>
            <a:off x="396000" y="365125"/>
            <a:ext cx="52200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</a:pPr>
            <a:r>
              <a:rPr lang="en-GB" sz="3600">
                <a:solidFill>
                  <a:schemeClr val="dk1"/>
                </a:solidFill>
                <a:latin typeface="+mn-lt"/>
                <a:ea typeface="Georgia"/>
                <a:cs typeface="Georgia"/>
                <a:sym typeface="Georgia"/>
              </a:rPr>
              <a:t>Application timeline</a:t>
            </a:r>
            <a:endParaRPr sz="3600">
              <a:solidFill>
                <a:schemeClr val="dk1"/>
              </a:solidFill>
              <a:latin typeface="+mn-lt"/>
              <a:ea typeface="Georgia"/>
              <a:cs typeface="Georgia"/>
              <a:sym typeface="Georgia"/>
            </a:endParaRPr>
          </a:p>
        </p:txBody>
      </p:sp>
      <p:sp>
        <p:nvSpPr>
          <p:cNvPr id="311" name="Google Shape;311;p12"/>
          <p:cNvSpPr txBox="1"/>
          <p:nvPr/>
        </p:nvSpPr>
        <p:spPr>
          <a:xfrm>
            <a:off x="554518" y="1095901"/>
            <a:ext cx="4370632" cy="69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0000" rIns="90000" bIns="45700" anchor="t" anchorCtr="0">
            <a:sp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en-GB" sz="1800" b="1">
                <a:solidFill>
                  <a:schemeClr val="dk1"/>
                </a:solidFill>
              </a:rPr>
              <a:t>15 April 2026</a:t>
            </a:r>
          </a:p>
          <a:p>
            <a:pPr>
              <a:buSzPts val="1200"/>
            </a:pPr>
            <a:r>
              <a:rPr lang="en-GB" sz="1800">
                <a:solidFill>
                  <a:schemeClr val="dk1"/>
                </a:solidFill>
              </a:rPr>
              <a:t>Invite to Apply email</a:t>
            </a:r>
          </a:p>
        </p:txBody>
      </p:sp>
      <p:sp>
        <p:nvSpPr>
          <p:cNvPr id="308" name="Google Shape;308;p12"/>
          <p:cNvSpPr/>
          <p:nvPr/>
        </p:nvSpPr>
        <p:spPr>
          <a:xfrm flipH="1">
            <a:off x="518696" y="1181280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3" name="Google Shape;313;p12"/>
          <p:cNvSpPr txBox="1"/>
          <p:nvPr/>
        </p:nvSpPr>
        <p:spPr>
          <a:xfrm>
            <a:off x="554518" y="1752463"/>
            <a:ext cx="5334599" cy="69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0000" rIns="90000" bIns="45700" anchor="t" anchorCtr="0">
            <a:spAutoFit/>
          </a:bodyPr>
          <a:lstStyle/>
          <a:p>
            <a:r>
              <a:rPr lang="en-GB" sz="1800" b="1">
                <a:solidFill>
                  <a:schemeClr val="dk1"/>
                </a:solidFill>
              </a:rPr>
              <a:t>15 April - 22 June</a:t>
            </a:r>
          </a:p>
          <a:p>
            <a:r>
              <a:rPr lang="en-GB" sz="1800">
                <a:solidFill>
                  <a:schemeClr val="dk1"/>
                </a:solidFill>
              </a:rPr>
              <a:t>Application window</a:t>
            </a:r>
          </a:p>
        </p:txBody>
      </p:sp>
      <p:sp>
        <p:nvSpPr>
          <p:cNvPr id="315" name="Google Shape;315;p12"/>
          <p:cNvSpPr/>
          <p:nvPr/>
        </p:nvSpPr>
        <p:spPr>
          <a:xfrm flipH="1">
            <a:off x="518696" y="1890385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6" name="Google Shape;316;p12"/>
          <p:cNvSpPr txBox="1"/>
          <p:nvPr/>
        </p:nvSpPr>
        <p:spPr>
          <a:xfrm>
            <a:off x="554518" y="2367958"/>
            <a:ext cx="5196901" cy="69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0000" rIns="90000" bIns="45700" anchor="t" anchorCtr="0">
            <a:spAutoFit/>
          </a:bodyPr>
          <a:lstStyle/>
          <a:p>
            <a:r>
              <a:rPr lang="en-GB" sz="1800" b="1">
                <a:solidFill>
                  <a:schemeClr val="dk1"/>
                </a:solidFill>
              </a:rPr>
              <a:t>Mid-August</a:t>
            </a:r>
            <a:endParaRPr lang="en-GB" sz="1800" b="1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r>
              <a:rPr lang="en-GB" sz="1800">
                <a:solidFill>
                  <a:schemeClr val="dk1"/>
                </a:solidFill>
              </a:rPr>
              <a:t>Longlist email</a:t>
            </a:r>
          </a:p>
        </p:txBody>
      </p:sp>
      <p:sp>
        <p:nvSpPr>
          <p:cNvPr id="318" name="Google Shape;318;p12"/>
          <p:cNvSpPr/>
          <p:nvPr/>
        </p:nvSpPr>
        <p:spPr>
          <a:xfrm flipH="1">
            <a:off x="540775" y="2518072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9" name="Google Shape;319;p12"/>
          <p:cNvSpPr txBox="1"/>
          <p:nvPr/>
        </p:nvSpPr>
        <p:spPr>
          <a:xfrm>
            <a:off x="554518" y="3002589"/>
            <a:ext cx="5255917" cy="69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0000" rIns="90000" bIns="45700" anchor="t" anchorCtr="0">
            <a:spAutoFit/>
          </a:bodyPr>
          <a:lstStyle/>
          <a:p>
            <a:r>
              <a:rPr lang="en-GB" sz="1800" b="1">
                <a:solidFill>
                  <a:schemeClr val="dk1"/>
                </a:solidFill>
              </a:rPr>
              <a:t>Mid-September</a:t>
            </a:r>
            <a:endParaRPr lang="en-GB" sz="1800" b="1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r>
              <a:rPr lang="en-US" sz="1800"/>
              <a:t>Shortlist and interview email </a:t>
            </a:r>
          </a:p>
        </p:txBody>
      </p:sp>
      <p:sp>
        <p:nvSpPr>
          <p:cNvPr id="321" name="Google Shape;321;p12"/>
          <p:cNvSpPr/>
          <p:nvPr/>
        </p:nvSpPr>
        <p:spPr>
          <a:xfrm flipH="1">
            <a:off x="555955" y="3386223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2" name="Google Shape;322;p12"/>
          <p:cNvSpPr txBox="1"/>
          <p:nvPr/>
        </p:nvSpPr>
        <p:spPr>
          <a:xfrm>
            <a:off x="547646" y="3697309"/>
            <a:ext cx="5039404" cy="69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0000" rIns="90000" bIns="45700" anchor="t" anchorCtr="0">
            <a:spAutoFit/>
          </a:bodyPr>
          <a:lstStyle/>
          <a:p>
            <a:r>
              <a:rPr lang="en-GB" sz="1800" b="1">
                <a:solidFill>
                  <a:schemeClr val="dk1"/>
                </a:solidFill>
              </a:rPr>
              <a:t>28 September 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In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terview </a:t>
            </a:r>
            <a:r>
              <a:rPr lang="en-GB" sz="1800">
                <a:solidFill>
                  <a:schemeClr val="dk1"/>
                </a:solidFill>
              </a:rPr>
              <a:t>webinar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24" name="Google Shape;324;p12"/>
          <p:cNvSpPr/>
          <p:nvPr/>
        </p:nvSpPr>
        <p:spPr>
          <a:xfrm flipH="1">
            <a:off x="512575" y="4121778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5" name="Google Shape;325;p12"/>
          <p:cNvSpPr txBox="1"/>
          <p:nvPr/>
        </p:nvSpPr>
        <p:spPr>
          <a:xfrm>
            <a:off x="555202" y="4986884"/>
            <a:ext cx="4485474" cy="69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0000" rIns="900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0000"/>
                </a:solidFill>
              </a:rPr>
              <a:t>19 October 2026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Outcome email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27" name="Google Shape;327;p12"/>
          <p:cNvSpPr/>
          <p:nvPr/>
        </p:nvSpPr>
        <p:spPr>
          <a:xfrm flipH="1">
            <a:off x="518696" y="5384898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8" name="Google Shape;328;p12"/>
          <p:cNvSpPr txBox="1"/>
          <p:nvPr/>
        </p:nvSpPr>
        <p:spPr>
          <a:xfrm>
            <a:off x="555208" y="5657947"/>
            <a:ext cx="5101585" cy="69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0000" rIns="900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  <a:latin typeface="+mj-lt"/>
              </a:rPr>
              <a:t>January 2027</a:t>
            </a:r>
            <a:r>
              <a:rPr lang="en-GB" sz="1800" b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Celebration event  </a:t>
            </a:r>
            <a:endParaRPr lang="en-GB" sz="1800">
              <a:solidFill>
                <a:schemeClr val="dk1"/>
              </a:solidFill>
              <a:latin typeface="+mj-lt"/>
            </a:endParaRPr>
          </a:p>
        </p:txBody>
      </p:sp>
      <p:sp>
        <p:nvSpPr>
          <p:cNvPr id="309" name="Google Shape;309;p12"/>
          <p:cNvSpPr/>
          <p:nvPr/>
        </p:nvSpPr>
        <p:spPr>
          <a:xfrm flipH="1">
            <a:off x="518696" y="6051426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0" name="Google Shape;330;p12"/>
          <p:cNvSpPr txBox="1"/>
          <p:nvPr/>
        </p:nvSpPr>
        <p:spPr>
          <a:xfrm>
            <a:off x="6434200" y="6048313"/>
            <a:ext cx="25071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Jason Williams, CF 2024 (CHANGE)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Improving greenspaces in urban areas</a:t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Google Shape;324;p12">
            <a:extLst>
              <a:ext uri="{FF2B5EF4-FFF2-40B4-BE49-F238E27FC236}">
                <a16:creationId xmlns:a16="http://schemas.microsoft.com/office/drawing/2014/main" id="{B7DF4168-1317-9CED-7B39-8E03139FF99A}"/>
              </a:ext>
            </a:extLst>
          </p:cNvPr>
          <p:cNvSpPr/>
          <p:nvPr/>
        </p:nvSpPr>
        <p:spPr>
          <a:xfrm flipH="1">
            <a:off x="671096" y="4706727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" name="Google Shape;318;p12">
            <a:extLst>
              <a:ext uri="{FF2B5EF4-FFF2-40B4-BE49-F238E27FC236}">
                <a16:creationId xmlns:a16="http://schemas.microsoft.com/office/drawing/2014/main" id="{5C06F236-D48F-1E92-3712-C55919ED3A07}"/>
              </a:ext>
            </a:extLst>
          </p:cNvPr>
          <p:cNvSpPr/>
          <p:nvPr/>
        </p:nvSpPr>
        <p:spPr>
          <a:xfrm flipH="1">
            <a:off x="671096" y="2917437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" name="Google Shape;322;p12">
            <a:extLst>
              <a:ext uri="{FF2B5EF4-FFF2-40B4-BE49-F238E27FC236}">
                <a16:creationId xmlns:a16="http://schemas.microsoft.com/office/drawing/2014/main" id="{A2250F38-310A-D309-5134-216B49806195}"/>
              </a:ext>
            </a:extLst>
          </p:cNvPr>
          <p:cNvSpPr txBox="1"/>
          <p:nvPr/>
        </p:nvSpPr>
        <p:spPr>
          <a:xfrm>
            <a:off x="554518" y="4326831"/>
            <a:ext cx="3388217" cy="69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0000" rIns="900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tx1"/>
                </a:solidFill>
              </a:rPr>
              <a:t>5 – 9 October 2026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Interviews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" name="Google Shape;324;p12">
            <a:extLst>
              <a:ext uri="{FF2B5EF4-FFF2-40B4-BE49-F238E27FC236}">
                <a16:creationId xmlns:a16="http://schemas.microsoft.com/office/drawing/2014/main" id="{62AB3D3E-DB2E-4E83-CA6E-B4B247DA553E}"/>
              </a:ext>
            </a:extLst>
          </p:cNvPr>
          <p:cNvSpPr/>
          <p:nvPr/>
        </p:nvSpPr>
        <p:spPr>
          <a:xfrm flipH="1">
            <a:off x="556266" y="4828552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01D45A-4511-7FAA-852A-237F43B0D7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39"/>
          <a:stretch>
            <a:fillRect/>
          </a:stretch>
        </p:blipFill>
        <p:spPr>
          <a:xfrm>
            <a:off x="5693304" y="0"/>
            <a:ext cx="6498695" cy="6858000"/>
          </a:xfrm>
          <a:prstGeom prst="rect">
            <a:avLst/>
          </a:prstGeom>
        </p:spPr>
      </p:pic>
      <p:sp>
        <p:nvSpPr>
          <p:cNvPr id="10" name="Google Shape;192;p1">
            <a:extLst>
              <a:ext uri="{FF2B5EF4-FFF2-40B4-BE49-F238E27FC236}">
                <a16:creationId xmlns:a16="http://schemas.microsoft.com/office/drawing/2014/main" id="{2E6F8933-F37C-2BC3-D1A9-37F493B36C02}"/>
              </a:ext>
            </a:extLst>
          </p:cNvPr>
          <p:cNvSpPr txBox="1"/>
          <p:nvPr/>
        </p:nvSpPr>
        <p:spPr>
          <a:xfrm>
            <a:off x="5901783" y="5848542"/>
            <a:ext cx="3360600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Ann Pascoe (CF 2012), Activate 2020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Set-up and ran a pilot programme to support carers in rural areas in the Scottish Highlands and connect them to their communities </a:t>
            </a:r>
            <a:endParaRPr sz="12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16696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"/>
          <p:cNvSpPr txBox="1"/>
          <p:nvPr/>
        </p:nvSpPr>
        <p:spPr>
          <a:xfrm>
            <a:off x="3022075" y="1315950"/>
            <a:ext cx="7469100" cy="49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110000"/>
              </a:lnSpc>
              <a:buClr>
                <a:schemeClr val="dk2"/>
              </a:buClr>
              <a:buSzPts val="2200"/>
              <a:buChar char="•"/>
            </a:pPr>
            <a:r>
              <a:rPr lang="en-GB" sz="2400"/>
              <a:t>Webinar recordings / slides / Q&amp;A</a:t>
            </a:r>
            <a:endParaRPr lang="en-US" sz="2400"/>
          </a:p>
          <a:p>
            <a:pPr marL="342900" indent="-342900">
              <a:lnSpc>
                <a:spcPct val="110000"/>
              </a:lnSpc>
              <a:buClr>
                <a:schemeClr val="dk2"/>
              </a:buClr>
              <a:buSzPts val="2200"/>
              <a:buFont typeface="Arial"/>
              <a:buChar char="•"/>
            </a:pPr>
            <a:r>
              <a:rPr lang="en-GB" sz="2400">
                <a:ea typeface="Georgia"/>
              </a:rPr>
              <a:t>Guidance and FAQs </a:t>
            </a:r>
            <a:endParaRPr lang="en-US" sz="2400">
              <a:ea typeface="Georgia"/>
            </a:endParaRPr>
          </a:p>
          <a:p>
            <a:pPr marL="342900" indent="-342900">
              <a:lnSpc>
                <a:spcPct val="110000"/>
              </a:lnSpc>
              <a:buClr>
                <a:schemeClr val="dk2"/>
              </a:buClr>
              <a:buSzPts val="2200"/>
              <a:buFont typeface="Arial"/>
              <a:buChar char="•"/>
            </a:pPr>
            <a:r>
              <a:rPr lang="en-GB" sz="2400">
                <a:ea typeface="Georgia"/>
              </a:rPr>
              <a:t>Interview webinar on 28 September </a:t>
            </a:r>
            <a:endParaRPr lang="en-GB" sz="2400">
              <a:ea typeface="Georgia"/>
              <a:sym typeface="Georgia"/>
            </a:endParaRPr>
          </a:p>
          <a:p>
            <a:pPr marL="215900" indent="-228600">
              <a:lnSpc>
                <a:spcPct val="110000"/>
              </a:lnSpc>
              <a:spcBef>
                <a:spcPts val="600"/>
              </a:spcBef>
              <a:buClr>
                <a:schemeClr val="dk2"/>
              </a:buClr>
              <a:buSzPts val="2200"/>
              <a:buFont typeface="Arial"/>
              <a:buChar char="•"/>
            </a:pPr>
            <a:r>
              <a:rPr lang="en-GB" sz="2400">
                <a:ea typeface="Georgia"/>
                <a:cs typeface="Georgia"/>
                <a:sym typeface="Georgia"/>
              </a:rPr>
              <a:t> </a:t>
            </a:r>
            <a:r>
              <a:rPr lang="en-GB" sz="2400">
                <a:solidFill>
                  <a:srgbClr val="000000"/>
                </a:solidFill>
                <a:ea typeface="Georgia"/>
                <a:cs typeface="Georgia"/>
                <a:sym typeface="Georgia"/>
              </a:rPr>
              <a:t>If applying using the online form is difficult, there are other </a:t>
            </a:r>
            <a:r>
              <a:rPr lang="en-GB" sz="2400">
                <a:ea typeface="Georgia"/>
                <a:cs typeface="Georgia"/>
                <a:sym typeface="Georgia"/>
              </a:rPr>
              <a:t>ways</a:t>
            </a:r>
            <a:r>
              <a:rPr lang="en-GB" sz="2400">
                <a:solidFill>
                  <a:srgbClr val="000000"/>
                </a:solidFill>
                <a:ea typeface="Georgia"/>
                <a:cs typeface="Georgia"/>
                <a:sym typeface="Georgia"/>
              </a:rPr>
              <a:t>, including:</a:t>
            </a:r>
            <a:endParaRPr sz="2400"/>
          </a:p>
          <a:p>
            <a:pPr marL="546100" marR="0" lvl="2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ourier New" panose="02070309020205020404" pitchFamily="49" charset="0"/>
              <a:buChar char="o"/>
            </a:pPr>
            <a:r>
              <a:rPr lang="en-GB" sz="2400" b="0" i="0" u="none" strike="noStrike" cap="none">
                <a:solidFill>
                  <a:srgbClr val="17181A"/>
                </a:solidFill>
                <a:ea typeface="Georgia"/>
                <a:cs typeface="Georgia"/>
                <a:sym typeface="Georgia"/>
              </a:rPr>
              <a:t>Word version </a:t>
            </a:r>
            <a:endParaRPr sz="2400" b="0" i="0" u="none" strike="noStrike" cap="none">
              <a:solidFill>
                <a:schemeClr val="dk1"/>
              </a:solidFill>
              <a:ea typeface="Georgia"/>
              <a:cs typeface="Georgia"/>
            </a:endParaRPr>
          </a:p>
          <a:p>
            <a:pPr marL="546100" marR="0" lvl="2" indent="-3429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ourier New" panose="02070309020205020404" pitchFamily="49" charset="0"/>
              <a:buChar char="o"/>
            </a:pPr>
            <a:r>
              <a:rPr lang="en-GB" sz="2400" b="0" i="0" u="none" strike="noStrike" cap="none">
                <a:solidFill>
                  <a:srgbClr val="17181A"/>
                </a:solidFill>
                <a:ea typeface="Georgia"/>
                <a:cs typeface="Georgia"/>
                <a:sym typeface="Georgia"/>
              </a:rPr>
              <a:t>Audio recording</a:t>
            </a:r>
            <a:endParaRPr sz="2400" b="0" i="0" u="none" strike="noStrike" cap="none">
              <a:solidFill>
                <a:schemeClr val="dk1"/>
              </a:solidFill>
              <a:ea typeface="Georgia"/>
              <a:cs typeface="Georgia"/>
            </a:endParaRPr>
          </a:p>
          <a:p>
            <a:pPr marL="546100" marR="0" lvl="2" indent="-3429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ourier New" panose="02070309020205020404" pitchFamily="49" charset="0"/>
              <a:buChar char="o"/>
            </a:pPr>
            <a:r>
              <a:rPr lang="en-GB" sz="2400" b="0" i="0" u="none" strike="noStrike" cap="none">
                <a:solidFill>
                  <a:srgbClr val="17181A"/>
                </a:solidFill>
                <a:ea typeface="Georgia"/>
                <a:cs typeface="Georgia"/>
                <a:sym typeface="Georgia"/>
              </a:rPr>
              <a:t>Working with a scribe</a:t>
            </a:r>
            <a:endParaRPr sz="2400" b="0" i="0" u="none" strike="noStrike" cap="none">
              <a:solidFill>
                <a:schemeClr val="dk1"/>
              </a:solidFill>
              <a:ea typeface="Georgia"/>
              <a:cs typeface="Georgia"/>
            </a:endParaRPr>
          </a:p>
          <a:p>
            <a:pPr marL="546100" lvl="2" indent="-342900">
              <a:lnSpc>
                <a:spcPct val="110000"/>
              </a:lnSpc>
              <a:spcBef>
                <a:spcPts val="400"/>
              </a:spcBef>
              <a:buClr>
                <a:schemeClr val="dk2"/>
              </a:buClr>
              <a:buSzPts val="2200"/>
              <a:buFont typeface="Courier New" panose="02070309020205020404" pitchFamily="49" charset="0"/>
              <a:buChar char="o"/>
            </a:pPr>
            <a:endParaRPr lang="en-GB" sz="2400">
              <a:solidFill>
                <a:srgbClr val="17181A"/>
              </a:solidFill>
            </a:endParaRPr>
          </a:p>
          <a:p>
            <a:pPr marL="203200" lvl="2">
              <a:lnSpc>
                <a:spcPct val="110000"/>
              </a:lnSpc>
              <a:spcBef>
                <a:spcPts val="400"/>
              </a:spcBef>
              <a:buSzPts val="2200"/>
            </a:pPr>
            <a:r>
              <a:rPr lang="en-GB" sz="2200" b="1">
                <a:solidFill>
                  <a:schemeClr val="dk1"/>
                </a:solidFill>
              </a:rPr>
              <a:t>activate@churchillfellowship.org</a:t>
            </a:r>
            <a:br>
              <a:rPr lang="en-GB" sz="2200" b="1"/>
            </a:br>
            <a:r>
              <a:rPr lang="en-GB" sz="2200" b="1">
                <a:solidFill>
                  <a:schemeClr val="dk1"/>
                </a:solidFill>
              </a:rPr>
              <a:t>020 4604 4589</a:t>
            </a:r>
            <a:endParaRPr lang="en-GB" sz="2200">
              <a:solidFill>
                <a:schemeClr val="dk1"/>
              </a:solidFill>
            </a:endParaRPr>
          </a:p>
          <a:p>
            <a:pPr marL="285750" indent="-285750">
              <a:lnSpc>
                <a:spcPct val="110000"/>
              </a:lnSpc>
              <a:buClr>
                <a:srgbClr val="E30613"/>
              </a:buClr>
              <a:buSzPts val="2200"/>
              <a:buFont typeface="Arial" panose="02070309020205020404" pitchFamily="49" charset="0"/>
              <a:buChar char="•"/>
            </a:pPr>
            <a:endParaRPr lang="en-GB" sz="1800" b="1">
              <a:solidFill>
                <a:schemeClr val="dk1"/>
              </a:solidFill>
            </a:endParaRPr>
          </a:p>
          <a:p>
            <a:pPr marL="215900" indent="-215900">
              <a:lnSpc>
                <a:spcPct val="110000"/>
              </a:lnSpc>
              <a:spcBef>
                <a:spcPts val="400"/>
              </a:spcBef>
              <a:buSzPts val="2200"/>
              <a:buFont typeface="Arial" panose="02070309020205020404" pitchFamily="49" charset="0"/>
              <a:buChar char="•"/>
            </a:pPr>
            <a:endParaRPr lang="en-GB" sz="1800">
              <a:solidFill>
                <a:schemeClr val="dk1"/>
              </a:solidFill>
            </a:endParaRPr>
          </a:p>
          <a:p>
            <a:pPr>
              <a:lnSpc>
                <a:spcPct val="110000"/>
              </a:lnSpc>
              <a:spcBef>
                <a:spcPts val="500"/>
              </a:spcBef>
              <a:buClr>
                <a:schemeClr val="dk2"/>
              </a:buClr>
              <a:buSzPts val="2200"/>
            </a:pPr>
            <a:endParaRPr lang="en-GB" sz="2200">
              <a:solidFill>
                <a:schemeClr val="dk1"/>
              </a:solidFill>
              <a:ea typeface="Georgia"/>
              <a:cs typeface="Georgia"/>
              <a:sym typeface="Georgia"/>
            </a:endParaRPr>
          </a:p>
          <a:p>
            <a: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</a:pPr>
            <a:endParaRPr lang="en-GB" sz="22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None/>
            </a:pPr>
            <a:br>
              <a:rPr lang="en-GB" sz="1700" b="1">
                <a:latin typeface="Arial"/>
                <a:ea typeface="Arial"/>
                <a:cs typeface="Arial"/>
              </a:rPr>
            </a:br>
            <a:endParaRPr sz="17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0" name="Google Shape;300;p11"/>
          <p:cNvSpPr txBox="1"/>
          <p:nvPr/>
        </p:nvSpPr>
        <p:spPr>
          <a:xfrm>
            <a:off x="3022084" y="395106"/>
            <a:ext cx="8318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dk1"/>
                </a:solidFill>
                <a:ea typeface="Georgia"/>
                <a:cs typeface="Georgia"/>
                <a:sym typeface="Georgia"/>
              </a:rPr>
              <a:t>How we can support you to apply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>
          <a:extLst>
            <a:ext uri="{FF2B5EF4-FFF2-40B4-BE49-F238E27FC236}">
              <a16:creationId xmlns:a16="http://schemas.microsoft.com/office/drawing/2014/main" id="{BBBEE0FD-8C2A-4D79-6102-45A430AB2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">
            <a:extLst>
              <a:ext uri="{FF2B5EF4-FFF2-40B4-BE49-F238E27FC236}">
                <a16:creationId xmlns:a16="http://schemas.microsoft.com/office/drawing/2014/main" id="{0EA037E9-E57D-0003-337F-86A4C6AE910D}"/>
              </a:ext>
            </a:extLst>
          </p:cNvPr>
          <p:cNvSpPr txBox="1"/>
          <p:nvPr/>
        </p:nvSpPr>
        <p:spPr>
          <a:xfrm>
            <a:off x="2889552" y="1592036"/>
            <a:ext cx="8483030" cy="4959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2400">
                <a:solidFill>
                  <a:schemeClr val="dk1"/>
                </a:solidFill>
              </a:rPr>
              <a:t>We are developing a support offer for Fellows throughout their Activate grant. We intend for this offer to be flexible, responsive, and purposeful. This could include:</a:t>
            </a:r>
            <a:endParaRPr lang="en-US" sz="2400">
              <a:solidFill>
                <a:schemeClr val="dk1"/>
              </a:solidFill>
            </a:endParaRPr>
          </a:p>
          <a:p>
            <a:pPr marL="546100" lvl="2" indent="-342900">
              <a:spcBef>
                <a:spcPts val="500"/>
              </a:spcBef>
              <a:buClr>
                <a:schemeClr val="dk2"/>
              </a:buClr>
              <a:buSzPts val="2200"/>
              <a:buFont typeface="Arial" panose="02070309020205020404" pitchFamily="49" charset="0"/>
              <a:buChar char="•"/>
            </a:pPr>
            <a:r>
              <a:rPr lang="en-GB" sz="2400">
                <a:solidFill>
                  <a:schemeClr val="tx1"/>
                </a:solidFill>
                <a:ea typeface="Georgia"/>
                <a:sym typeface="Georgia"/>
              </a:rPr>
              <a:t>Quarterly check-ins</a:t>
            </a:r>
            <a:endParaRPr lang="en-GB" sz="2400" b="0" i="0" u="none" strike="noStrike" cap="none">
              <a:solidFill>
                <a:schemeClr val="tx1"/>
              </a:solidFill>
              <a:ea typeface="Georgia"/>
              <a:cs typeface="Georgia"/>
            </a:endParaRPr>
          </a:p>
          <a:p>
            <a:pPr marL="546100" lvl="2" indent="-342900">
              <a:spcBef>
                <a:spcPts val="400"/>
              </a:spcBef>
              <a:buClr>
                <a:schemeClr val="dk2"/>
              </a:buClr>
              <a:buSzPts val="2200"/>
              <a:buFont typeface="Arial" panose="02070309020205020404" pitchFamily="49" charset="0"/>
              <a:buChar char="•"/>
            </a:pPr>
            <a:r>
              <a:rPr lang="en-GB" sz="2400">
                <a:solidFill>
                  <a:schemeClr val="tx1"/>
                </a:solidFill>
                <a:ea typeface="Georgia"/>
              </a:rPr>
              <a:t>Practical support and resources</a:t>
            </a:r>
            <a:endParaRPr lang="en-GB" sz="2400" b="0" i="0" u="none" strike="noStrike" cap="none">
              <a:solidFill>
                <a:schemeClr val="tx1"/>
              </a:solidFill>
              <a:ea typeface="Georgia"/>
              <a:cs typeface="Georgia"/>
            </a:endParaRPr>
          </a:p>
          <a:p>
            <a:pPr marL="546100" lvl="2" indent="-342900">
              <a:spcBef>
                <a:spcPts val="400"/>
              </a:spcBef>
              <a:buClr>
                <a:schemeClr val="dk2"/>
              </a:buClr>
              <a:buSzPts val="2200"/>
              <a:buFont typeface="Arial" panose="02070309020205020404" pitchFamily="49" charset="0"/>
              <a:buChar char="•"/>
            </a:pPr>
            <a:r>
              <a:rPr lang="en-GB" sz="2400">
                <a:solidFill>
                  <a:schemeClr val="tx1"/>
                </a:solidFill>
                <a:ea typeface="Georgia"/>
              </a:rPr>
              <a:t>Peer support sessions / networking</a:t>
            </a:r>
          </a:p>
          <a:p>
            <a:pPr marL="546100" lvl="2" indent="-342900">
              <a:spcBef>
                <a:spcPts val="400"/>
              </a:spcBef>
              <a:buClr>
                <a:srgbClr val="E30613"/>
              </a:buClr>
              <a:buSzPts val="2200"/>
              <a:buFont typeface="Arial" panose="02070309020205020404" pitchFamily="49" charset="0"/>
              <a:buChar char="•"/>
            </a:pPr>
            <a:endParaRPr lang="en-GB" sz="2400">
              <a:solidFill>
                <a:schemeClr val="dk1"/>
              </a:solidFill>
              <a:ea typeface="Georgia"/>
            </a:endParaRPr>
          </a:p>
          <a:p>
            <a:pPr lvl="1" indent="-254000">
              <a:spcBef>
                <a:spcPts val="400"/>
              </a:spcBef>
              <a:buClr>
                <a:srgbClr val="E30613"/>
              </a:buClr>
              <a:buSzPts val="2200"/>
            </a:pPr>
            <a:r>
              <a:rPr lang="en-GB" sz="2400">
                <a:solidFill>
                  <a:schemeClr val="dk1"/>
                </a:solidFill>
                <a:ea typeface="Georgia"/>
              </a:rPr>
              <a:t>The</a:t>
            </a:r>
            <a:r>
              <a:rPr lang="en-GB" sz="2400">
                <a:solidFill>
                  <a:schemeClr val="dk1"/>
                </a:solidFill>
              </a:rPr>
              <a:t> support offer will continue to evolve throughout the programme as we continue to learn alongside Fellows.</a:t>
            </a:r>
          </a:p>
          <a:p>
            <a:pPr marL="203200" lvl="2">
              <a:lnSpc>
                <a:spcPct val="110000"/>
              </a:lnSpc>
              <a:spcBef>
                <a:spcPts val="400"/>
              </a:spcBef>
              <a:buClr>
                <a:srgbClr val="E30613"/>
              </a:buClr>
              <a:buSzPts val="2200"/>
            </a:pPr>
            <a:endParaRPr lang="en-GB" sz="2200">
              <a:solidFill>
                <a:srgbClr val="17181A"/>
              </a:solidFill>
            </a:endParaRPr>
          </a:p>
          <a:p>
            <a:pPr marL="203200" lvl="2">
              <a:lnSpc>
                <a:spcPct val="110000"/>
              </a:lnSpc>
              <a:spcBef>
                <a:spcPts val="400"/>
              </a:spcBef>
              <a:buSzPts val="2200"/>
            </a:pPr>
            <a:endParaRPr lang="en-GB" sz="2200" b="1">
              <a:solidFill>
                <a:schemeClr val="dk1"/>
              </a:solidFill>
              <a:ea typeface="Georgia"/>
            </a:endParaRPr>
          </a:p>
          <a:p>
            <a:pPr marR="0" lvl="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200"/>
            </a:pPr>
            <a:endParaRPr lang="en-GB" sz="2200">
              <a:solidFill>
                <a:schemeClr val="dk1"/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dk2"/>
              </a:buClr>
              <a:buSzPts val="2200"/>
            </a:pPr>
            <a:endParaRPr lang="en-GB" sz="2200" b="1"/>
          </a:p>
          <a:p>
            <a:pPr marL="0" marR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None/>
            </a:pPr>
            <a:br>
              <a:rPr lang="en-GB" sz="1700" b="1">
                <a:latin typeface="Arial"/>
                <a:ea typeface="Arial"/>
                <a:cs typeface="Arial"/>
              </a:rPr>
            </a:br>
            <a:endParaRPr sz="17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0" name="Google Shape;300;p11">
            <a:extLst>
              <a:ext uri="{FF2B5EF4-FFF2-40B4-BE49-F238E27FC236}">
                <a16:creationId xmlns:a16="http://schemas.microsoft.com/office/drawing/2014/main" id="{D60186AE-9F4D-5BA3-2D6A-36F323ACA57D}"/>
              </a:ext>
            </a:extLst>
          </p:cNvPr>
          <p:cNvSpPr txBox="1"/>
          <p:nvPr/>
        </p:nvSpPr>
        <p:spPr>
          <a:xfrm>
            <a:off x="2712866" y="395106"/>
            <a:ext cx="936723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600" b="1">
                <a:solidFill>
                  <a:schemeClr val="dk1"/>
                </a:solidFill>
              </a:rPr>
              <a:t>How we can support throughout your grant </a:t>
            </a:r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49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09">
          <a:extLst>
            <a:ext uri="{FF2B5EF4-FFF2-40B4-BE49-F238E27FC236}">
              <a16:creationId xmlns:a16="http://schemas.microsoft.com/office/drawing/2014/main" id="{D5D5B718-D9FF-0446-7584-B9263D3FB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">
            <a:extLst>
              <a:ext uri="{FF2B5EF4-FFF2-40B4-BE49-F238E27FC236}">
                <a16:creationId xmlns:a16="http://schemas.microsoft.com/office/drawing/2014/main" id="{94A4EE52-4774-A930-6E56-EF0DF622226A}"/>
              </a:ext>
            </a:extLst>
          </p:cNvPr>
          <p:cNvSpPr txBox="1"/>
          <p:nvPr/>
        </p:nvSpPr>
        <p:spPr>
          <a:xfrm>
            <a:off x="264917" y="190661"/>
            <a:ext cx="10714241" cy="116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0000"/>
              </a:lnSpc>
              <a:buClr>
                <a:schemeClr val="dk2"/>
              </a:buClr>
              <a:buSzPts val="3600"/>
            </a:pPr>
            <a:r>
              <a:rPr lang="en-GB" sz="6000" b="1">
                <a:solidFill>
                  <a:schemeClr val="lt1"/>
                </a:solidFill>
                <a:sym typeface="Georgia"/>
              </a:rPr>
              <a:t>Links and contact details</a:t>
            </a:r>
            <a:endParaRPr sz="6000">
              <a:solidFill>
                <a:schemeClr val="lt1"/>
              </a:solidFill>
            </a:endParaRPr>
          </a:p>
          <a:p>
            <a:pPr marL="215900" marR="0" lvl="0" indent="-1079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None/>
            </a:pPr>
            <a:endParaRPr sz="2400">
              <a:solidFill>
                <a:schemeClr val="lt1"/>
              </a:solidFill>
              <a:latin typeface="Georgia"/>
              <a:ea typeface="Georgia"/>
              <a:cs typeface="Georgia"/>
            </a:endParaRPr>
          </a:p>
          <a:p>
            <a:endParaRPr lang="en-GB" sz="2400">
              <a:solidFill>
                <a:schemeClr val="bg1"/>
              </a:solidFill>
            </a:endParaRPr>
          </a:p>
          <a:p>
            <a:r>
              <a:rPr lang="en-GB" sz="2800" b="1" i="1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Guidance for applicants</a:t>
            </a:r>
            <a:endParaRPr lang="en-GB" sz="2800" b="1" i="1">
              <a:solidFill>
                <a:schemeClr val="tx2"/>
              </a:solidFill>
            </a:endParaRPr>
          </a:p>
          <a:p>
            <a:endParaRPr lang="en-GB" sz="2800" b="1" i="1">
              <a:solidFill>
                <a:schemeClr val="tx2"/>
              </a:solidFill>
            </a:endParaRPr>
          </a:p>
          <a:p>
            <a:r>
              <a:rPr lang="en-GB" sz="2800" b="1" i="1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Frequently asked questions (FAQs)</a:t>
            </a:r>
          </a:p>
          <a:p>
            <a:endParaRPr lang="en-GB" sz="2800" b="1" i="1">
              <a:solidFill>
                <a:schemeClr val="tx2"/>
              </a:solidFill>
            </a:endParaRPr>
          </a:p>
          <a:p>
            <a:r>
              <a:rPr lang="en-GB" sz="2800" b="1" i="1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 from the Activate Pilot 2020 - 2024</a:t>
            </a:r>
            <a:endParaRPr lang="en-GB" sz="2800" b="1" i="1">
              <a:solidFill>
                <a:schemeClr val="tx2"/>
              </a:solidFill>
            </a:endParaRPr>
          </a:p>
          <a:p>
            <a:endParaRPr lang="en-GB" sz="2800" b="1" i="1">
              <a:solidFill>
                <a:schemeClr val="tx2"/>
              </a:solidFill>
            </a:endParaRPr>
          </a:p>
          <a:p>
            <a:endParaRPr lang="en-GB" sz="2800" b="1">
              <a:solidFill>
                <a:schemeClr val="tx2"/>
              </a:solidFill>
            </a:endParaRPr>
          </a:p>
          <a:p>
            <a:endParaRPr lang="en-GB" sz="2800" b="1">
              <a:solidFill>
                <a:schemeClr val="tx2"/>
              </a:solidFill>
            </a:endParaRPr>
          </a:p>
          <a:p>
            <a:r>
              <a:rPr lang="en-GB" sz="2800" b="1">
                <a:solidFill>
                  <a:schemeClr val="tx1"/>
                </a:solidFill>
              </a:rPr>
              <a:t>activate@churchillfellowship.org</a:t>
            </a:r>
            <a:endParaRPr lang="en-GB" b="1">
              <a:solidFill>
                <a:schemeClr val="tx1"/>
              </a:solidFill>
            </a:endParaRPr>
          </a:p>
          <a:p>
            <a:r>
              <a:rPr lang="en-GB" sz="2800" b="1">
                <a:solidFill>
                  <a:schemeClr val="tx1"/>
                </a:solidFill>
              </a:rPr>
              <a:t>020 4604 4589</a:t>
            </a:r>
          </a:p>
          <a:p>
            <a:endParaRPr lang="en-GB" sz="2800">
              <a:solidFill>
                <a:srgbClr val="FFFFFF"/>
              </a:solidFill>
            </a:endParaRPr>
          </a:p>
        </p:txBody>
      </p:sp>
      <p:sp>
        <p:nvSpPr>
          <p:cNvPr id="3" name="Google Shape;193;p1">
            <a:extLst>
              <a:ext uri="{FF2B5EF4-FFF2-40B4-BE49-F238E27FC236}">
                <a16:creationId xmlns:a16="http://schemas.microsoft.com/office/drawing/2014/main" id="{C64B6156-A827-45FD-181F-4505C069F7B5}"/>
              </a:ext>
            </a:extLst>
          </p:cNvPr>
          <p:cNvSpPr txBox="1">
            <a:spLocks noGrp="1"/>
          </p:cNvSpPr>
          <p:nvPr/>
        </p:nvSpPr>
        <p:spPr>
          <a:xfrm>
            <a:off x="497320" y="5295441"/>
            <a:ext cx="5094022" cy="981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0"/>
              <a:buFont typeface="Arial"/>
              <a:buNone/>
              <a:defRPr sz="1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Clr>
                <a:schemeClr val="dk1"/>
              </a:buClr>
              <a:buSzPts val="4000"/>
            </a:pPr>
            <a:br>
              <a:rPr lang="en-GB" sz="3200">
                <a:solidFill>
                  <a:srgbClr val="FF0000"/>
                </a:solidFill>
              </a:rPr>
            </a:br>
            <a:endParaRPr lang="en-GB" sz="2400">
              <a:solidFill>
                <a:schemeClr val="tx1"/>
              </a:solidFill>
            </a:endParaRPr>
          </a:p>
        </p:txBody>
      </p:sp>
      <p:pic>
        <p:nvPicPr>
          <p:cNvPr id="4" name="Picture 3" descr="A red text on a white background&#10;&#10;AI-generated content may be incorrect.">
            <a:extLst>
              <a:ext uri="{FF2B5EF4-FFF2-40B4-BE49-F238E27FC236}">
                <a16:creationId xmlns:a16="http://schemas.microsoft.com/office/drawing/2014/main" id="{8FB6676E-3B2B-8B95-F2DA-D7726D261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3555" y="4961765"/>
            <a:ext cx="2022889" cy="163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2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"/>
          <p:cNvSpPr txBox="1"/>
          <p:nvPr/>
        </p:nvSpPr>
        <p:spPr>
          <a:xfrm>
            <a:off x="3022075" y="393000"/>
            <a:ext cx="87747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dk1"/>
                </a:solidFill>
                <a:ea typeface="Georgia"/>
                <a:cs typeface="Georgia"/>
                <a:sym typeface="Georgia"/>
              </a:rPr>
              <a:t>What we'll cover today</a:t>
            </a:r>
            <a:endParaRPr sz="3600" b="1">
              <a:solidFill>
                <a:schemeClr val="dk1"/>
              </a:solidFill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sz="2400">
                <a:solidFill>
                  <a:schemeClr val="dk1"/>
                </a:solidFill>
                <a:latin typeface="+mn-lt"/>
              </a:rPr>
              <a:t>How we got here</a:t>
            </a:r>
          </a:p>
          <a:p>
            <a:pPr marL="285750" indent="-285750">
              <a:buFont typeface="Arial,Sans-Serif"/>
              <a:buChar char="•"/>
            </a:pPr>
            <a:r>
              <a:rPr lang="en-GB" sz="2400">
                <a:solidFill>
                  <a:schemeClr val="dk1"/>
                </a:solidFill>
                <a:latin typeface="+mn-lt"/>
              </a:rPr>
              <a:t>Key programme information</a:t>
            </a:r>
          </a:p>
          <a:p>
            <a:pPr marL="285750" indent="-285750">
              <a:buFont typeface="Arial,Sans-Serif"/>
              <a:buChar char="•"/>
            </a:pPr>
            <a:r>
              <a:rPr lang="en-GB" sz="2400">
                <a:solidFill>
                  <a:schemeClr val="dk1"/>
                </a:solidFill>
                <a:latin typeface="+mn-lt"/>
              </a:rPr>
              <a:t>Application process and top tips</a:t>
            </a:r>
            <a:endParaRPr lang="en-US" sz="2400">
              <a:solidFill>
                <a:schemeClr val="dk1"/>
              </a:solidFill>
              <a:latin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sz="2400">
                <a:solidFill>
                  <a:schemeClr val="tx1"/>
                </a:solidFill>
                <a:latin typeface="+mn-lt"/>
              </a:rPr>
              <a:t>Support </a:t>
            </a:r>
            <a:endParaRPr lang="en-US" sz="240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sz="2400">
                <a:solidFill>
                  <a:schemeClr val="tx1"/>
                </a:solidFill>
                <a:latin typeface="+mn-lt"/>
              </a:rPr>
              <a:t>Your questions</a:t>
            </a:r>
          </a:p>
          <a:p>
            <a:pPr marL="285750" indent="-285750">
              <a:buFont typeface="Arial,Sans-Serif"/>
              <a:buChar char="•"/>
            </a:pPr>
            <a:endParaRPr lang="en-GB" sz="2400">
              <a:solidFill>
                <a:schemeClr val="dk1"/>
              </a:solidFill>
              <a:latin typeface="+mn-lt"/>
            </a:endParaRPr>
          </a:p>
          <a:p>
            <a:r>
              <a:rPr lang="en-GB" sz="2400">
                <a:solidFill>
                  <a:schemeClr val="dk1"/>
                </a:solidFill>
                <a:latin typeface="+mn-lt"/>
              </a:rPr>
              <a:t>The slides and recording from the webinar will be available on our website.</a:t>
            </a:r>
          </a:p>
          <a:p>
            <a:endParaRPr lang="en-GB" sz="2400">
              <a:solidFill>
                <a:schemeClr val="dk1"/>
              </a:solidFill>
              <a:latin typeface="+mn-lt"/>
            </a:endParaRPr>
          </a:p>
          <a:p>
            <a:r>
              <a:rPr lang="en-GB" sz="2400">
                <a:solidFill>
                  <a:schemeClr val="dk1"/>
                </a:solidFill>
                <a:latin typeface="+mn-lt"/>
              </a:rPr>
              <a:t>If you have a question after the event, please email </a:t>
            </a:r>
            <a:r>
              <a:rPr lang="en-GB" sz="2400">
                <a:solidFill>
                  <a:schemeClr val="dk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activate@churchillfellowship.org</a:t>
            </a:r>
            <a:r>
              <a:rPr lang="en-GB" sz="2400">
                <a:solidFill>
                  <a:schemeClr val="dk1"/>
                </a:solidFill>
                <a:latin typeface="+mn-lt"/>
              </a:rPr>
              <a:t> </a:t>
            </a:r>
            <a:endParaRPr lang="en-GB" sz="2400">
              <a:solidFill>
                <a:schemeClr val="dk1"/>
              </a:solidFill>
              <a:latin typeface="+mn-lt"/>
              <a:ea typeface="Georgi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DE538-2F88-3DA8-7CD3-25A784505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9" y="5396189"/>
            <a:ext cx="2652775" cy="12645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09">
          <a:extLst>
            <a:ext uri="{FF2B5EF4-FFF2-40B4-BE49-F238E27FC236}">
              <a16:creationId xmlns:a16="http://schemas.microsoft.com/office/drawing/2014/main" id="{E18A7C73-412F-BD39-93ED-36710A89D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">
            <a:extLst>
              <a:ext uri="{FF2B5EF4-FFF2-40B4-BE49-F238E27FC236}">
                <a16:creationId xmlns:a16="http://schemas.microsoft.com/office/drawing/2014/main" id="{A168025C-5DB1-2E7C-272C-5238CFF2323E}"/>
              </a:ext>
            </a:extLst>
          </p:cNvPr>
          <p:cNvSpPr txBox="1"/>
          <p:nvPr/>
        </p:nvSpPr>
        <p:spPr>
          <a:xfrm>
            <a:off x="218454" y="190661"/>
            <a:ext cx="11637215" cy="693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0000"/>
              </a:lnSpc>
              <a:buClr>
                <a:schemeClr val="dk2"/>
              </a:buClr>
              <a:buSzPts val="3600"/>
            </a:pPr>
            <a:r>
              <a:rPr lang="en-GB" sz="3600" b="1">
                <a:solidFill>
                  <a:schemeClr val="lt1"/>
                </a:solidFill>
                <a:sym typeface="Georgia"/>
              </a:rPr>
              <a:t>How we got here</a:t>
            </a:r>
            <a:endParaRPr>
              <a:solidFill>
                <a:schemeClr val="lt1"/>
              </a:solidFill>
            </a:endParaRPr>
          </a:p>
          <a:p>
            <a:pPr marL="215900" marR="0" lvl="0" indent="-1079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None/>
            </a:pPr>
            <a:endParaRPr sz="2400">
              <a:solidFill>
                <a:schemeClr val="lt1"/>
              </a:solidFill>
              <a:latin typeface="Georgia"/>
              <a:ea typeface="Georgia"/>
              <a:cs typeface="Georgia"/>
            </a:endParaRPr>
          </a:p>
          <a:p>
            <a:r>
              <a:rPr lang="en-GB" sz="2400">
                <a:solidFill>
                  <a:schemeClr val="bg1"/>
                </a:solidFill>
              </a:rPr>
              <a:t>To support the impact Fellows are making in their communities and sectors, the Activate Fund launched as a pilot scheme running from 2020–2024. Across three years, the Fund awarded £1.2 million to 50 Fellows, to support them in turning their ideas into action.</a:t>
            </a:r>
          </a:p>
          <a:p>
            <a:endParaRPr lang="en-GB" sz="2400">
              <a:solidFill>
                <a:schemeClr val="bg1"/>
              </a:solidFill>
            </a:endParaRPr>
          </a:p>
          <a:p>
            <a:r>
              <a:rPr lang="en-GB" sz="2400">
                <a:solidFill>
                  <a:schemeClr val="bg1"/>
                </a:solidFill>
              </a:rPr>
              <a:t>Fellows used the funding for a range of things, including the early-stage development of ideas and organisations, evaluation and research, and influencing change on key social issues. You can find out more about the pilot and get inspiration on our website.</a:t>
            </a:r>
          </a:p>
          <a:p>
            <a:endParaRPr lang="en-GB" sz="2400">
              <a:solidFill>
                <a:schemeClr val="bg1"/>
              </a:solidFill>
            </a:endParaRPr>
          </a:p>
          <a:p>
            <a:r>
              <a:rPr lang="en-GB" sz="2400">
                <a:solidFill>
                  <a:schemeClr val="bg1"/>
                </a:solidFill>
              </a:rPr>
              <a:t>The Activate Fund has been shaped by the success and learnings </a:t>
            </a:r>
          </a:p>
          <a:p>
            <a:r>
              <a:rPr lang="en-GB" sz="2400">
                <a:solidFill>
                  <a:schemeClr val="bg1"/>
                </a:solidFill>
              </a:rPr>
              <a:t>of the pilot, aiming to provide Fellows with flexible funding and </a:t>
            </a:r>
            <a:endParaRPr lang="en-GB">
              <a:solidFill>
                <a:schemeClr val="bg1"/>
              </a:solidFill>
            </a:endParaRPr>
          </a:p>
          <a:p>
            <a:r>
              <a:rPr lang="en-GB" sz="2400">
                <a:solidFill>
                  <a:schemeClr val="bg1"/>
                </a:solidFill>
              </a:rPr>
              <a:t>support to accelerate their journey towards change.</a:t>
            </a:r>
          </a:p>
          <a:p>
            <a:endParaRPr lang="en-GB" sz="2800">
              <a:solidFill>
                <a:schemeClr val="bg1"/>
              </a:solidFill>
            </a:endParaRPr>
          </a:p>
          <a:p>
            <a:endParaRPr lang="en-GB" sz="28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50E647-47BC-9FC1-6AB8-FFF0501C5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023" y="5559971"/>
            <a:ext cx="2323010" cy="11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16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"/>
          <p:cNvSpPr txBox="1">
            <a:spLocks noGrp="1"/>
          </p:cNvSpPr>
          <p:nvPr>
            <p:ph type="title"/>
          </p:nvPr>
        </p:nvSpPr>
        <p:spPr>
          <a:xfrm>
            <a:off x="6294625" y="393700"/>
            <a:ext cx="54141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</a:pPr>
            <a:r>
              <a:rPr lang="en-GB" sz="3600">
                <a:solidFill>
                  <a:schemeClr val="dk1"/>
                </a:solidFill>
                <a:ea typeface="Georgia"/>
                <a:cs typeface="Georgia"/>
                <a:sym typeface="Georgia"/>
              </a:rPr>
              <a:t>Activate Fund 2026</a:t>
            </a:r>
            <a:endParaRPr sz="3600">
              <a:solidFill>
                <a:schemeClr val="dk1"/>
              </a:solidFill>
              <a:ea typeface="Georgia"/>
              <a:cs typeface="Georgia"/>
              <a:sym typeface="Georgia"/>
            </a:endParaRPr>
          </a:p>
        </p:txBody>
      </p:sp>
      <p:sp>
        <p:nvSpPr>
          <p:cNvPr id="218" name="Google Shape;218;p4"/>
          <p:cNvSpPr txBox="1">
            <a:spLocks noGrp="1"/>
          </p:cNvSpPr>
          <p:nvPr>
            <p:ph type="body" idx="1"/>
          </p:nvPr>
        </p:nvSpPr>
        <p:spPr>
          <a:xfrm>
            <a:off x="6294000" y="1059207"/>
            <a:ext cx="5756899" cy="579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5900" indent="-203200">
              <a:buSzPts val="2200"/>
              <a:buFont typeface="Arial,Sans-Serif"/>
            </a:pPr>
            <a:r>
              <a:rPr lang="en-GB" sz="2400">
                <a:latin typeface="Arial"/>
                <a:cs typeface="Arial"/>
              </a:rPr>
              <a:t>Grants for Fellows of up to </a:t>
            </a:r>
            <a:r>
              <a:rPr lang="en-GB" sz="2400" b="1">
                <a:latin typeface="Arial"/>
                <a:cs typeface="Arial"/>
              </a:rPr>
              <a:t>£30,000 </a:t>
            </a:r>
            <a:r>
              <a:rPr lang="en-GB" sz="2400">
                <a:latin typeface="Arial"/>
                <a:cs typeface="Arial"/>
              </a:rPr>
              <a:t>for a project of up to </a:t>
            </a:r>
            <a:r>
              <a:rPr lang="en-GB" sz="2400" b="1">
                <a:latin typeface="Arial"/>
                <a:cs typeface="Arial"/>
              </a:rPr>
              <a:t>2 years</a:t>
            </a:r>
            <a:r>
              <a:rPr lang="en-GB" sz="2400">
                <a:latin typeface="Arial"/>
                <a:cs typeface="Arial"/>
              </a:rPr>
              <a:t>.</a:t>
            </a:r>
            <a:endParaRPr lang="en-US" sz="2400">
              <a:latin typeface="Arial"/>
              <a:cs typeface="Arial"/>
            </a:endParaRPr>
          </a:p>
          <a:p>
            <a:pPr marL="12700" indent="0">
              <a:buSzPts val="2200"/>
              <a:buNone/>
            </a:pPr>
            <a:endParaRPr lang="en-GB" sz="2400">
              <a:latin typeface="Arial"/>
              <a:cs typeface="Arial"/>
            </a:endParaRPr>
          </a:p>
          <a:p>
            <a:pPr marL="215900" indent="-203200">
              <a:buSzPts val="2200"/>
              <a:buFont typeface="Arial,Sans-Serif"/>
            </a:pPr>
            <a:r>
              <a:rPr lang="en-GB" sz="2400">
                <a:latin typeface="Arial"/>
                <a:cs typeface="Arial"/>
              </a:rPr>
              <a:t>20 grants available in 2026.</a:t>
            </a:r>
          </a:p>
          <a:p>
            <a:pPr marL="215900" indent="-203200">
              <a:buSzPts val="2200"/>
              <a:buFont typeface="Arial,Sans-Serif"/>
            </a:pPr>
            <a:endParaRPr lang="en-GB" sz="2400">
              <a:latin typeface="Arial"/>
              <a:cs typeface="Arial"/>
            </a:endParaRPr>
          </a:p>
          <a:p>
            <a:pPr marL="215900" indent="-203200">
              <a:buSzPts val="2200"/>
              <a:buFont typeface="Arial,Sans-Serif"/>
            </a:pPr>
            <a:r>
              <a:rPr lang="en-GB" sz="2400">
                <a:latin typeface="Arial"/>
                <a:cs typeface="Arial"/>
              </a:rPr>
              <a:t>Fund will remain open for at least five years, with more awards being made in each year.</a:t>
            </a:r>
          </a:p>
          <a:p>
            <a:pPr marL="215900" indent="-203200">
              <a:buSzPts val="2200"/>
              <a:buFont typeface="Arial,Sans-Serif"/>
            </a:pPr>
            <a:endParaRPr lang="en-GB" sz="2400">
              <a:latin typeface="Arial"/>
              <a:cs typeface="Arial"/>
            </a:endParaRPr>
          </a:p>
          <a:p>
            <a:pPr marL="215900" indent="-203200">
              <a:buSzPts val="2200"/>
              <a:buFont typeface="Arial,Sans-Serif"/>
            </a:pPr>
            <a:r>
              <a:rPr lang="en-GB" sz="2400">
                <a:latin typeface="Arial"/>
                <a:cs typeface="Arial"/>
              </a:rPr>
              <a:t>Grants can support time/salaries, care costs, participation, materials, and resources.</a:t>
            </a:r>
          </a:p>
          <a:p>
            <a:pPr marL="215900" indent="-203200">
              <a:buSzPts val="2200"/>
              <a:buFont typeface="Arial,Sans-Serif"/>
            </a:pPr>
            <a:endParaRPr lang="en-GB" sz="2400">
              <a:latin typeface="Arial"/>
              <a:cs typeface="Arial"/>
            </a:endParaRPr>
          </a:p>
          <a:p>
            <a:pPr marL="215900" indent="-203200">
              <a:buSzPts val="2200"/>
              <a:buFont typeface="Arial,Sans-Serif"/>
            </a:pPr>
            <a:r>
              <a:rPr lang="en-GB" sz="2400">
                <a:latin typeface="Arial"/>
                <a:cs typeface="Arial"/>
              </a:rPr>
              <a:t>Additional support programme.</a:t>
            </a:r>
          </a:p>
          <a:p>
            <a:pPr marL="215900" indent="-203200">
              <a:buSzPts val="2200"/>
              <a:buFont typeface="Arial,Sans-Serif"/>
            </a:pPr>
            <a:endParaRPr lang="en-GB" sz="2400">
              <a:latin typeface="Arial"/>
              <a:cs typeface="Arial"/>
            </a:endParaRPr>
          </a:p>
          <a:p>
            <a:pPr marL="215900" indent="-203200">
              <a:buSzPts val="2200"/>
              <a:buFont typeface="Arial,Sans-Serif"/>
              <a:buChar char="•"/>
            </a:pPr>
            <a:endParaRPr lang="en-GB">
              <a:cs typeface="Arial"/>
            </a:endParaRPr>
          </a:p>
        </p:txBody>
      </p:sp>
      <p:sp>
        <p:nvSpPr>
          <p:cNvPr id="219" name="Google Shape;219;p4"/>
          <p:cNvSpPr/>
          <p:nvPr/>
        </p:nvSpPr>
        <p:spPr>
          <a:xfrm>
            <a:off x="-9516" y="6047700"/>
            <a:ext cx="3629100" cy="83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0" name="Google Shape;220;p4"/>
          <p:cNvSpPr txBox="1">
            <a:spLocks noGrp="1"/>
          </p:cNvSpPr>
          <p:nvPr>
            <p:ph type="body" idx="3"/>
          </p:nvPr>
        </p:nvSpPr>
        <p:spPr>
          <a:xfrm>
            <a:off x="140450" y="6104843"/>
            <a:ext cx="36000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 b="1">
                <a:latin typeface="Georgia"/>
                <a:ea typeface="Georgia"/>
                <a:cs typeface="Georgia"/>
                <a:sym typeface="Georgia"/>
              </a:rPr>
              <a:t>Abdullah Geelah, CF 2018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The socio-spatial role of mosques in shaping a cohesive identity</a:t>
            </a:r>
            <a:endParaRPr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6A82DCA-54C5-6E1D-698C-7DD6E7FEFFD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5569" b="5569"/>
          <a:stretch>
            <a:fillRect/>
          </a:stretch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4" name="Google Shape;192;p1">
            <a:extLst>
              <a:ext uri="{FF2B5EF4-FFF2-40B4-BE49-F238E27FC236}">
                <a16:creationId xmlns:a16="http://schemas.microsoft.com/office/drawing/2014/main" id="{7C653177-9356-E9BC-3759-DA552A9EA2B6}"/>
              </a:ext>
            </a:extLst>
          </p:cNvPr>
          <p:cNvSpPr txBox="1"/>
          <p:nvPr/>
        </p:nvSpPr>
        <p:spPr>
          <a:xfrm>
            <a:off x="258984" y="5801727"/>
            <a:ext cx="3360600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Yvonne Field (CF 2012), Activate 2022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Captured learning of intergenerational leaders and developed resources to facilitate knowledge exchange </a:t>
            </a:r>
            <a:endParaRPr sz="12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/>
          <p:cNvSpPr txBox="1">
            <a:spLocks noGrp="1"/>
          </p:cNvSpPr>
          <p:nvPr>
            <p:ph type="title"/>
          </p:nvPr>
        </p:nvSpPr>
        <p:spPr>
          <a:xfrm>
            <a:off x="396000" y="393700"/>
            <a:ext cx="52200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eorgia"/>
              <a:buNone/>
            </a:pPr>
            <a:r>
              <a:rPr lang="en-GB" sz="3600">
                <a:solidFill>
                  <a:srgbClr val="000000"/>
                </a:solidFill>
                <a:ea typeface="Georgia"/>
                <a:cs typeface="Georgia"/>
                <a:sym typeface="Georgia"/>
              </a:rPr>
              <a:t>Who can apply?</a:t>
            </a:r>
            <a:endParaRPr sz="3600"/>
          </a:p>
        </p:txBody>
      </p:sp>
      <p:sp>
        <p:nvSpPr>
          <p:cNvPr id="227" name="Google Shape;227;p5"/>
          <p:cNvSpPr txBox="1">
            <a:spLocks noGrp="1"/>
          </p:cNvSpPr>
          <p:nvPr>
            <p:ph type="body" idx="1"/>
          </p:nvPr>
        </p:nvSpPr>
        <p:spPr>
          <a:xfrm>
            <a:off x="395300" y="1250100"/>
            <a:ext cx="5502600" cy="541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None/>
            </a:pPr>
            <a:r>
              <a:rPr lang="en-GB" sz="2400">
                <a:latin typeface="Arial"/>
                <a:cs typeface="Arial"/>
              </a:rPr>
              <a:t>Any Fellow who:</a:t>
            </a:r>
            <a:endParaRPr lang="en-US" sz="2400">
              <a:latin typeface="Arial"/>
              <a:cs typeface="Arial"/>
            </a:endParaRPr>
          </a:p>
          <a:p>
            <a:pPr marL="215900" indent="-88900">
              <a:buNone/>
            </a:pPr>
            <a:endParaRPr lang="en-US" sz="2400">
              <a:latin typeface="Arial"/>
              <a:cs typeface="Arial"/>
            </a:endParaRPr>
          </a:p>
          <a:p>
            <a:pPr marL="285750" indent="-298450">
              <a:buFont typeface="Arial,Sans-Serif"/>
              <a:buChar char="•"/>
            </a:pPr>
            <a:r>
              <a:rPr lang="en-GB" sz="2000">
                <a:solidFill>
                  <a:schemeClr val="tx1"/>
                </a:solidFill>
                <a:latin typeface="Arial"/>
                <a:cs typeface="Arial"/>
              </a:rPr>
              <a:t>Has completed their Fellowship (in any year) and  shared their learning (by end of March 2026).</a:t>
            </a:r>
            <a:endParaRPr lang="en-US" sz="2000">
              <a:solidFill>
                <a:schemeClr val="tx1"/>
              </a:solidFill>
              <a:latin typeface="Arial"/>
              <a:cs typeface="Arial"/>
            </a:endParaRPr>
          </a:p>
          <a:p>
            <a:pPr marL="215900" indent="-88900">
              <a:buNone/>
            </a:pPr>
            <a:endParaRPr lang="en-US" sz="2000">
              <a:latin typeface="Arial"/>
              <a:cs typeface="Arial"/>
            </a:endParaRPr>
          </a:p>
          <a:p>
            <a:pPr marL="285750" indent="-298450">
              <a:buFont typeface="Arial,Sans-Serif"/>
              <a:buChar char="•"/>
            </a:pPr>
            <a:r>
              <a:rPr lang="en-GB" sz="2000">
                <a:solidFill>
                  <a:srgbClr val="17181A"/>
                </a:solidFill>
                <a:latin typeface="Arial"/>
                <a:cs typeface="Arial"/>
              </a:rPr>
              <a:t>Is based in the UK</a:t>
            </a:r>
            <a:endParaRPr lang="en-US" sz="2000">
              <a:solidFill>
                <a:srgbClr val="17181A"/>
              </a:solidFill>
              <a:latin typeface="Arial"/>
              <a:cs typeface="Arial"/>
            </a:endParaRPr>
          </a:p>
          <a:p>
            <a:pPr marL="285750" indent="-298450">
              <a:buFont typeface="Arial,Sans-Serif"/>
              <a:buChar char="•"/>
            </a:pPr>
            <a:endParaRPr lang="en-US" sz="2000">
              <a:solidFill>
                <a:srgbClr val="17181A"/>
              </a:solidFill>
              <a:latin typeface="Arial"/>
              <a:cs typeface="Arial"/>
            </a:endParaRPr>
          </a:p>
          <a:p>
            <a:pPr marL="285750" indent="-298450">
              <a:buFont typeface="Arial,Sans-Serif"/>
              <a:buChar char="•"/>
            </a:pPr>
            <a:r>
              <a:rPr lang="en-US" sz="2000">
                <a:solidFill>
                  <a:srgbClr val="17181A"/>
                </a:solidFill>
                <a:latin typeface="Arial"/>
                <a:cs typeface="Arial"/>
              </a:rPr>
              <a:t>Has not received an Activate grant during the pilot scheme</a:t>
            </a:r>
          </a:p>
          <a:p>
            <a:pPr marL="285750" indent="-298450">
              <a:buFont typeface="Arial,Sans-Serif"/>
              <a:buChar char="•"/>
            </a:pPr>
            <a:endParaRPr lang="en-US" sz="2000">
              <a:solidFill>
                <a:srgbClr val="17181A"/>
              </a:solidFill>
              <a:latin typeface="Arial"/>
              <a:cs typeface="Arial"/>
            </a:endParaRPr>
          </a:p>
          <a:p>
            <a:pPr marL="285750" indent="-298450">
              <a:buFont typeface="Arial,Sans-Serif"/>
              <a:buChar char="•"/>
            </a:pPr>
            <a:r>
              <a:rPr lang="en-US" sz="2000">
                <a:solidFill>
                  <a:srgbClr val="17181A"/>
                </a:solidFill>
                <a:latin typeface="Arial"/>
                <a:cs typeface="Arial"/>
              </a:rPr>
              <a:t>Fellows can apply as an individual, through an </a:t>
            </a:r>
            <a:r>
              <a:rPr lang="en-US" sz="2000" err="1">
                <a:solidFill>
                  <a:srgbClr val="17181A"/>
                </a:solidFill>
                <a:latin typeface="Arial"/>
                <a:cs typeface="Arial"/>
              </a:rPr>
              <a:t>organisation</a:t>
            </a:r>
            <a:r>
              <a:rPr lang="en-US" sz="2000">
                <a:solidFill>
                  <a:srgbClr val="17181A"/>
                </a:solidFill>
                <a:latin typeface="Arial"/>
                <a:cs typeface="Arial"/>
              </a:rPr>
              <a:t>, or with a group of Fellows</a:t>
            </a:r>
            <a:endParaRPr lang="en-US" sz="2000">
              <a:latin typeface="Arial"/>
              <a:cs typeface="Arial"/>
            </a:endParaRPr>
          </a:p>
        </p:txBody>
      </p:sp>
      <p:pic>
        <p:nvPicPr>
          <p:cNvPr id="4" name="Picture Placeholder 3" descr="A person with long brown hair wearing a yellow shirt&#10;&#10;AI-generated content may be incorrect.">
            <a:extLst>
              <a:ext uri="{FF2B5EF4-FFF2-40B4-BE49-F238E27FC236}">
                <a16:creationId xmlns:a16="http://schemas.microsoft.com/office/drawing/2014/main" id="{BE74C410-61D0-187B-D560-C49DC91E408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5556" r="555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6" name="Google Shape;192;p1">
            <a:extLst>
              <a:ext uri="{FF2B5EF4-FFF2-40B4-BE49-F238E27FC236}">
                <a16:creationId xmlns:a16="http://schemas.microsoft.com/office/drawing/2014/main" id="{4F18C334-7DB4-A8CB-28BB-D9798F0D8336}"/>
              </a:ext>
            </a:extLst>
          </p:cNvPr>
          <p:cNvSpPr txBox="1"/>
          <p:nvPr/>
        </p:nvSpPr>
        <p:spPr>
          <a:xfrm>
            <a:off x="6377071" y="5650900"/>
            <a:ext cx="3526253" cy="1015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Esther Foreman (CF 2013), Activate 2021</a:t>
            </a:r>
          </a:p>
          <a:p>
            <a:r>
              <a:rPr lang="en-GB" sz="1200">
                <a:solidFill>
                  <a:srgbClr val="17181A"/>
                </a:solidFill>
                <a:latin typeface="Georgia"/>
              </a:rPr>
              <a:t>Developed a service to ensure community groups are held accountable by their communities and respond to evolving needs</a:t>
            </a: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1200">
              <a:solidFill>
                <a:srgbClr val="17181A"/>
              </a:solidFill>
              <a:latin typeface="Georgia"/>
              <a:ea typeface="Georgia"/>
              <a:cs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8;p4">
            <a:extLst>
              <a:ext uri="{FF2B5EF4-FFF2-40B4-BE49-F238E27FC236}">
                <a16:creationId xmlns:a16="http://schemas.microsoft.com/office/drawing/2014/main" id="{6D753CF8-E724-F0BB-EB9E-FC4E46E7BD94}"/>
              </a:ext>
            </a:extLst>
          </p:cNvPr>
          <p:cNvSpPr txBox="1">
            <a:spLocks/>
          </p:cNvSpPr>
          <p:nvPr/>
        </p:nvSpPr>
        <p:spPr>
          <a:xfrm>
            <a:off x="2812145" y="516771"/>
            <a:ext cx="8714696" cy="625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buClr>
                <a:srgbClr val="FF0000"/>
              </a:buClr>
              <a:buSzPts val="2200"/>
            </a:pPr>
            <a:r>
              <a:rPr lang="en-GB" sz="2800" b="1"/>
              <a:t>Individual</a:t>
            </a:r>
          </a:p>
          <a:p>
            <a:pPr marL="355600" indent="-342900">
              <a:buClr>
                <a:srgbClr val="FF000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400"/>
              <a:t>Grant will be held and paid out to you.</a:t>
            </a:r>
          </a:p>
          <a:p>
            <a:pPr marL="12700">
              <a:buSzPts val="2200"/>
            </a:pPr>
            <a:endParaRPr lang="en-US" sz="2400" b="1"/>
          </a:p>
          <a:p>
            <a:pPr marL="12700">
              <a:lnSpc>
                <a:spcPct val="150000"/>
              </a:lnSpc>
              <a:buClr>
                <a:srgbClr val="FF0000"/>
              </a:buClr>
              <a:buSzPts val="2200"/>
            </a:pPr>
            <a:r>
              <a:rPr lang="en-US" sz="2800" b="1"/>
              <a:t>As part of an </a:t>
            </a:r>
            <a:r>
              <a:rPr lang="en-US" sz="2800" b="1" err="1"/>
              <a:t>organisation</a:t>
            </a:r>
            <a:r>
              <a:rPr lang="en-US" sz="2800" b="1"/>
              <a:t> </a:t>
            </a:r>
          </a:p>
          <a:p>
            <a:pPr marL="355600" indent="-342900">
              <a:buClr>
                <a:srgbClr val="FF000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This could be a charity, company, educational institution, or public sector body.</a:t>
            </a:r>
          </a:p>
          <a:p>
            <a:pPr marL="355600" indent="-342900">
              <a:buClr>
                <a:srgbClr val="FF000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400"/>
              <a:t>You must play a leading role in the delivery of project.</a:t>
            </a:r>
            <a:endParaRPr lang="en-US"/>
          </a:p>
          <a:p>
            <a:pPr marL="355600" indent="-342900">
              <a:buClr>
                <a:srgbClr val="FF000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400"/>
              <a:t>You will still be personally responsible for the grant.</a:t>
            </a:r>
          </a:p>
          <a:p>
            <a:pPr marL="355600" indent="-342900">
              <a:buClr>
                <a:srgbClr val="FF000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400"/>
              <a:t>If you leave the </a:t>
            </a:r>
            <a:r>
              <a:rPr lang="en-US" sz="2400" err="1"/>
              <a:t>organisation</a:t>
            </a:r>
            <a:r>
              <a:rPr lang="en-US" sz="2400"/>
              <a:t> during your grant period, you will need to demonstrate how you will remain involved in the project.</a:t>
            </a:r>
          </a:p>
          <a:p>
            <a:pPr marL="355600" indent="-342900">
              <a:buClr>
                <a:srgbClr val="FF0000"/>
              </a:buClr>
              <a:buSzPts val="2200"/>
              <a:buFont typeface="Arial" panose="020B0604020202020204" pitchFamily="34" charset="0"/>
              <a:buChar char="•"/>
            </a:pPr>
            <a:endParaRPr lang="en-US" sz="2400"/>
          </a:p>
          <a:p>
            <a:pPr marL="12700">
              <a:lnSpc>
                <a:spcPct val="150000"/>
              </a:lnSpc>
              <a:buSzPts val="2200"/>
            </a:pPr>
            <a:r>
              <a:rPr lang="en-US" sz="2800" b="1"/>
              <a:t>Group</a:t>
            </a:r>
          </a:p>
          <a:p>
            <a:pPr marL="355600" indent="-342900">
              <a:buClr>
                <a:srgbClr val="FF000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400"/>
              <a:t>One Fellow must lead and hold the grant.</a:t>
            </a:r>
          </a:p>
          <a:p>
            <a:pPr marL="355600" indent="-342900">
              <a:buClr>
                <a:srgbClr val="FF000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400"/>
              <a:t>All group members will be invited to attend interviews.</a:t>
            </a:r>
          </a:p>
          <a:p>
            <a:pPr marL="12700">
              <a:lnSpc>
                <a:spcPct val="150000"/>
              </a:lnSpc>
              <a:buSzPts val="2200"/>
            </a:pPr>
            <a:endParaRPr lang="en-GB" sz="2400"/>
          </a:p>
          <a:p>
            <a:pPr marL="12700">
              <a:lnSpc>
                <a:spcPct val="150000"/>
              </a:lnSpc>
            </a:pPr>
            <a:endParaRPr lang="en-GB" sz="2400"/>
          </a:p>
          <a:p>
            <a:pPr marL="215900" indent="-203200">
              <a:buSzPts val="2200"/>
              <a:buFont typeface="Arial,Sans-Serif"/>
            </a:pPr>
            <a:endParaRPr lang="en-GB" sz="2000"/>
          </a:p>
          <a:p>
            <a:pPr marL="215900" indent="-203200">
              <a:buSzPts val="2200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426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6294000" y="196779"/>
            <a:ext cx="5220000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</a:pPr>
            <a:r>
              <a:rPr lang="en-GB" sz="3600">
                <a:solidFill>
                  <a:schemeClr val="dk1"/>
                </a:solidFill>
                <a:ea typeface="Georgia"/>
                <a:cs typeface="Georgia"/>
                <a:sym typeface="Georgia"/>
              </a:rPr>
              <a:t>What can you do with an Activate grant?</a:t>
            </a:r>
            <a:endParaRPr sz="3600">
              <a:solidFill>
                <a:schemeClr val="dk1"/>
              </a:solidFill>
              <a:ea typeface="Georgia"/>
              <a:cs typeface="Georgia"/>
              <a:sym typeface="Georgia"/>
            </a:endParaRPr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6294000" y="1569453"/>
            <a:ext cx="5746740" cy="507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600"/>
              <a:buNone/>
            </a:pPr>
            <a:r>
              <a:rPr lang="en-GB" sz="2400">
                <a:latin typeface="Arial"/>
                <a:cs typeface="Arial"/>
              </a:rPr>
              <a:t>Activate is designed to support Fellows wishing to create change in their chosen field, through one of the three pathway routes to change: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GB" sz="2400">
              <a:latin typeface="Arial"/>
              <a:cs typeface="Arial"/>
            </a:endParaRPr>
          </a:p>
          <a:p>
            <a:pPr marL="0" indent="0">
              <a:buSzPts val="1600"/>
              <a:buNone/>
            </a:pPr>
            <a:endParaRPr lang="en-GB" sz="2400">
              <a:latin typeface="Arial"/>
              <a:cs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GB" sz="165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GB" sz="1650"/>
          </a:p>
        </p:txBody>
      </p:sp>
      <p:sp>
        <p:nvSpPr>
          <p:cNvPr id="237" name="Google Shape;237;p6"/>
          <p:cNvSpPr/>
          <p:nvPr/>
        </p:nvSpPr>
        <p:spPr>
          <a:xfrm>
            <a:off x="0" y="6024400"/>
            <a:ext cx="3562500" cy="83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8" name="Google Shape;238;p6"/>
          <p:cNvSpPr txBox="1">
            <a:spLocks noGrp="1"/>
          </p:cNvSpPr>
          <p:nvPr>
            <p:ph type="body" idx="3"/>
          </p:nvPr>
        </p:nvSpPr>
        <p:spPr>
          <a:xfrm>
            <a:off x="152725" y="6047725"/>
            <a:ext cx="3514500" cy="8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 b="1">
                <a:latin typeface="Georgia"/>
                <a:ea typeface="Georgia"/>
                <a:cs typeface="Georgia"/>
                <a:sym typeface="Georgia"/>
              </a:rPr>
              <a:t>Herbert Klein, CF 2020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Improving Emergency Services for Deaf People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1E31F-446B-1CEB-0BEA-AAA8458B48DC}"/>
              </a:ext>
            </a:extLst>
          </p:cNvPr>
          <p:cNvSpPr txBox="1"/>
          <p:nvPr/>
        </p:nvSpPr>
        <p:spPr>
          <a:xfrm>
            <a:off x="152400" y="6045200"/>
            <a:ext cx="2743200" cy="5924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275"/>
              </a:lnSpc>
            </a:pPr>
            <a:r>
              <a:rPr lang="en-US" sz="1200" b="1">
                <a:solidFill>
                  <a:srgbClr val="FFFFFF"/>
                </a:solidFill>
                <a:latin typeface="Georgia"/>
                <a:cs typeface="Segoe UI"/>
              </a:rPr>
              <a:t>Abdullah Geelah, CF 2018</a:t>
            </a:r>
            <a:r>
              <a:rPr lang="en-US" sz="1200">
                <a:solidFill>
                  <a:srgbClr val="FFFFFF"/>
                </a:solidFill>
                <a:latin typeface="Georgia"/>
                <a:cs typeface="Segoe UI"/>
              </a:rPr>
              <a:t>​</a:t>
            </a:r>
          </a:p>
          <a:p>
            <a:pPr>
              <a:lnSpc>
                <a:spcPts val="1275"/>
              </a:lnSpc>
            </a:pPr>
            <a:r>
              <a:rPr lang="en-US" sz="1200">
                <a:solidFill>
                  <a:srgbClr val="FFFFFF"/>
                </a:solidFill>
                <a:latin typeface="Georgia"/>
                <a:cs typeface="Segoe UI"/>
              </a:rPr>
              <a:t>The socio-spatial role of mosques in shaping a cohesive identity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C8A72-B589-0794-6285-B8F0C25E682D}"/>
              </a:ext>
            </a:extLst>
          </p:cNvPr>
          <p:cNvSpPr txBox="1"/>
          <p:nvPr/>
        </p:nvSpPr>
        <p:spPr>
          <a:xfrm>
            <a:off x="3484880" y="5974080"/>
            <a:ext cx="261112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tx1"/>
                </a:solidFill>
                <a:latin typeface="Georgia"/>
                <a:cs typeface="Segoe UI"/>
              </a:rPr>
              <a:t>Kerry Cressey, CF 2020</a:t>
            </a:r>
            <a:r>
              <a:rPr lang="en-US" sz="1200">
                <a:solidFill>
                  <a:schemeClr val="tx1"/>
                </a:solidFill>
                <a:latin typeface="Georgia"/>
                <a:cs typeface="Segoe UI"/>
              </a:rPr>
              <a:t>​</a:t>
            </a:r>
          </a:p>
          <a:p>
            <a:r>
              <a:rPr lang="en-US" sz="1200">
                <a:solidFill>
                  <a:schemeClr val="tx1"/>
                </a:solidFill>
                <a:latin typeface="Georgia"/>
                <a:cs typeface="Segoe UI"/>
              </a:rPr>
              <a:t>Refugee language learning and integration through host communities</a:t>
            </a:r>
          </a:p>
        </p:txBody>
      </p:sp>
      <p:pic>
        <p:nvPicPr>
          <p:cNvPr id="2" name="Picture 2" descr="A red circle with white text and symbols&#10;&#10;AI-generated content may be incorrect.">
            <a:extLst>
              <a:ext uri="{FF2B5EF4-FFF2-40B4-BE49-F238E27FC236}">
                <a16:creationId xmlns:a16="http://schemas.microsoft.com/office/drawing/2014/main" id="{3344FC3F-16D3-A8AC-18BE-58486E701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696" y="3709397"/>
            <a:ext cx="3893628" cy="256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96DA3A2-CEE0-0205-85FF-6A51828808E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5556" r="5556"/>
          <a:stretch>
            <a:fillRect/>
          </a:stretch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4" name="Google Shape;192;p1">
            <a:extLst>
              <a:ext uri="{FF2B5EF4-FFF2-40B4-BE49-F238E27FC236}">
                <a16:creationId xmlns:a16="http://schemas.microsoft.com/office/drawing/2014/main" id="{B5252C35-3C73-CA65-C612-5E4767097EE6}"/>
              </a:ext>
            </a:extLst>
          </p:cNvPr>
          <p:cNvSpPr txBox="1"/>
          <p:nvPr/>
        </p:nvSpPr>
        <p:spPr>
          <a:xfrm>
            <a:off x="2394530" y="6041925"/>
            <a:ext cx="3514500" cy="646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Helen Woodcock (CF 2010), Activate 2021</a:t>
            </a:r>
          </a:p>
          <a:p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Worked to establish a pioneering community-owned farm</a:t>
            </a:r>
            <a:endParaRPr lang="en-GB" sz="1200">
              <a:solidFill>
                <a:srgbClr val="17181A"/>
              </a:solidFill>
              <a:latin typeface="Georgia"/>
              <a:ea typeface="Georgia"/>
              <a:cs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>
          <a:extLst>
            <a:ext uri="{FF2B5EF4-FFF2-40B4-BE49-F238E27FC236}">
              <a16:creationId xmlns:a16="http://schemas.microsoft.com/office/drawing/2014/main" id="{9E3A0E7D-736E-CDD4-BB9E-6357EE585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>
            <a:extLst>
              <a:ext uri="{FF2B5EF4-FFF2-40B4-BE49-F238E27FC236}">
                <a16:creationId xmlns:a16="http://schemas.microsoft.com/office/drawing/2014/main" id="{5D9077F8-7475-F092-FFD8-8FB4963ED5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8136" y="393700"/>
            <a:ext cx="4527864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000000"/>
              </a:buClr>
              <a:buSzPts val="3600"/>
            </a:pPr>
            <a:r>
              <a:rPr lang="en-GB" sz="3200"/>
              <a:t>Building capacity and infrastructure to do things differently </a:t>
            </a:r>
            <a:endParaRPr sz="3200"/>
          </a:p>
        </p:txBody>
      </p:sp>
      <p:sp>
        <p:nvSpPr>
          <p:cNvPr id="227" name="Google Shape;227;p5">
            <a:extLst>
              <a:ext uri="{FF2B5EF4-FFF2-40B4-BE49-F238E27FC236}">
                <a16:creationId xmlns:a16="http://schemas.microsoft.com/office/drawing/2014/main" id="{5CE29A81-2662-5CA2-7340-30A962D3B1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726" y="1933523"/>
            <a:ext cx="5469066" cy="4773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None/>
            </a:pPr>
            <a:r>
              <a:rPr lang="en-GB" sz="2400">
                <a:latin typeface="Arial"/>
                <a:cs typeface="Arial"/>
              </a:rPr>
              <a:t>This could be for a new or emerging organisation, or a new or evolving partnership or programme that responds to unmet or inadequately met needs.</a:t>
            </a:r>
          </a:p>
          <a:p>
            <a:pPr marL="342900"/>
            <a:endParaRPr lang="en-GB" sz="2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2400">
                <a:latin typeface="Arial"/>
                <a:cs typeface="Arial"/>
              </a:rPr>
              <a:t>If your project requires match-funding, this does not have to be secured when you apply, but we will want to understand more about your plans for sustaining what Activate enables you to start.</a:t>
            </a:r>
          </a:p>
          <a:p>
            <a:pPr marL="215900" indent="-88900">
              <a:buNone/>
            </a:pPr>
            <a:endParaRPr lang="en-GB" sz="1800">
              <a:latin typeface="Arial"/>
              <a:cs typeface="Arial"/>
            </a:endParaRPr>
          </a:p>
          <a:p>
            <a:pPr marL="215900" indent="-88900">
              <a:buNone/>
            </a:pPr>
            <a:endParaRPr lang="en-GB" sz="1800" b="1" i="1">
              <a:latin typeface="Arial"/>
              <a:cs typeface="Arial"/>
            </a:endParaRPr>
          </a:p>
          <a:p>
            <a:pPr marL="215900" indent="-88900">
              <a:buNone/>
            </a:pPr>
            <a:endParaRPr lang="en-GB" sz="1800" b="1" i="1">
              <a:latin typeface="Arial"/>
              <a:cs typeface="Arial"/>
            </a:endParaRPr>
          </a:p>
          <a:p>
            <a:pPr marL="215900" indent="-88900">
              <a:buNone/>
            </a:pPr>
            <a:endParaRPr lang="en-GB" sz="1800" b="1" i="1">
              <a:latin typeface="Arial"/>
              <a:cs typeface="Arial"/>
            </a:endParaRPr>
          </a:p>
          <a:p>
            <a:pPr marL="215900" indent="-88900">
              <a:buNone/>
            </a:pPr>
            <a:endParaRPr lang="en-US" sz="2400">
              <a:latin typeface="Arial"/>
              <a:cs typeface="Arial"/>
            </a:endParaRPr>
          </a:p>
        </p:txBody>
      </p:sp>
      <p:sp>
        <p:nvSpPr>
          <p:cNvPr id="228" name="Google Shape;228;p5">
            <a:extLst>
              <a:ext uri="{FF2B5EF4-FFF2-40B4-BE49-F238E27FC236}">
                <a16:creationId xmlns:a16="http://schemas.microsoft.com/office/drawing/2014/main" id="{2EDA8238-7B7C-69CC-DD8E-3F17D0575426}"/>
              </a:ext>
            </a:extLst>
          </p:cNvPr>
          <p:cNvSpPr/>
          <p:nvPr/>
        </p:nvSpPr>
        <p:spPr>
          <a:xfrm>
            <a:off x="6294001" y="5938684"/>
            <a:ext cx="3002400" cy="9197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Picture 2" descr="A red circle with white text and symbols&#10;&#10;AI-generated content may be incorrect.">
            <a:extLst>
              <a:ext uri="{FF2B5EF4-FFF2-40B4-BE49-F238E27FC236}">
                <a16:creationId xmlns:a16="http://schemas.microsoft.com/office/drawing/2014/main" id="{AB4BD7E9-169A-30AF-073C-5AC91CC03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" r="69697" b="66939"/>
          <a:stretch>
            <a:fillRect/>
          </a:stretch>
        </p:blipFill>
        <p:spPr bwMode="auto">
          <a:xfrm>
            <a:off x="100584" y="397725"/>
            <a:ext cx="917889" cy="75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9" descr="A person sitting in front of a microphone&#10;&#10;AI-generated content may be incorrect.">
            <a:extLst>
              <a:ext uri="{FF2B5EF4-FFF2-40B4-BE49-F238E27FC236}">
                <a16:creationId xmlns:a16="http://schemas.microsoft.com/office/drawing/2014/main" id="{413DF3DD-5332-2977-7374-D73D21560DA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7467" r="7467"/>
          <a:stretch/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3" name="Google Shape;192;p1">
            <a:extLst>
              <a:ext uri="{FF2B5EF4-FFF2-40B4-BE49-F238E27FC236}">
                <a16:creationId xmlns:a16="http://schemas.microsoft.com/office/drawing/2014/main" id="{AC96AEFD-C298-6F88-F59D-5B7103335CEF}"/>
              </a:ext>
            </a:extLst>
          </p:cNvPr>
          <p:cNvSpPr txBox="1"/>
          <p:nvPr/>
        </p:nvSpPr>
        <p:spPr>
          <a:xfrm>
            <a:off x="6477564" y="5731371"/>
            <a:ext cx="3360600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Debbie Ariyo (CF 2019), Activate 2022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Piloted a residential capacity-building programme for 15 anti-trafficking innovators from minoritised racial groups across the UK</a:t>
            </a:r>
          </a:p>
        </p:txBody>
      </p:sp>
    </p:spTree>
    <p:extLst>
      <p:ext uri="{BB962C8B-B14F-4D97-AF65-F5344CB8AC3E}">
        <p14:creationId xmlns:p14="http://schemas.microsoft.com/office/powerpoint/2010/main" val="1970592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>
          <a:extLst>
            <a:ext uri="{FF2B5EF4-FFF2-40B4-BE49-F238E27FC236}">
              <a16:creationId xmlns:a16="http://schemas.microsoft.com/office/drawing/2014/main" id="{BAA2FDF5-7793-7F81-1F05-2CF5AB999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>
            <a:extLst>
              <a:ext uri="{FF2B5EF4-FFF2-40B4-BE49-F238E27FC236}">
                <a16:creationId xmlns:a16="http://schemas.microsoft.com/office/drawing/2014/main" id="{6F78B968-221C-A0CE-C2B5-2DDCD98086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72000" y="220330"/>
            <a:ext cx="4980768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GB" sz="2800"/>
              <a:t>Piloting projects to test if an idea for change really works</a:t>
            </a:r>
            <a:endParaRPr sz="2800">
              <a:solidFill>
                <a:schemeClr val="dk1"/>
              </a:solidFill>
              <a:ea typeface="Georgia"/>
              <a:cs typeface="Georgia"/>
              <a:sym typeface="Georgia"/>
            </a:endParaRPr>
          </a:p>
        </p:txBody>
      </p:sp>
      <p:sp>
        <p:nvSpPr>
          <p:cNvPr id="236" name="Google Shape;236;p6">
            <a:extLst>
              <a:ext uri="{FF2B5EF4-FFF2-40B4-BE49-F238E27FC236}">
                <a16:creationId xmlns:a16="http://schemas.microsoft.com/office/drawing/2014/main" id="{D58C645C-8154-DE6E-D5CC-488B6D2D52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84154" y="1435030"/>
            <a:ext cx="5355121" cy="521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600"/>
              <a:buNone/>
            </a:pPr>
            <a:r>
              <a:rPr lang="en-GB" sz="2400">
                <a:latin typeface="+mj-lt"/>
                <a:cs typeface="Arial"/>
              </a:rPr>
              <a:t>This could be by piloting new approaches to deliver a service, model or intervention, either at local, regional, or national level, or with a particular community.</a:t>
            </a:r>
            <a:endParaRPr lang="en-US" sz="2400">
              <a:latin typeface="Arial"/>
              <a:cs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GB" sz="2000">
              <a:latin typeface="+mj-lt"/>
              <a:cs typeface="Arial"/>
            </a:endParaRPr>
          </a:p>
          <a:p>
            <a:pPr marL="0" indent="0">
              <a:buSzPts val="1600"/>
              <a:buNone/>
            </a:pPr>
            <a:r>
              <a:rPr lang="en-GB" sz="2400">
                <a:latin typeface="+mj-lt"/>
                <a:cs typeface="Arial"/>
              </a:rPr>
              <a:t>The aim is to test that the idea really works in practice, to build an evidence base, to engage key stakeholders in participating in delivery and supporting wider adoption.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GB" sz="1650"/>
          </a:p>
        </p:txBody>
      </p:sp>
      <p:sp>
        <p:nvSpPr>
          <p:cNvPr id="237" name="Google Shape;237;p6">
            <a:extLst>
              <a:ext uri="{FF2B5EF4-FFF2-40B4-BE49-F238E27FC236}">
                <a16:creationId xmlns:a16="http://schemas.microsoft.com/office/drawing/2014/main" id="{49FCDF89-8C56-A948-6B3A-30760492B98D}"/>
              </a:ext>
            </a:extLst>
          </p:cNvPr>
          <p:cNvSpPr/>
          <p:nvPr/>
        </p:nvSpPr>
        <p:spPr>
          <a:xfrm>
            <a:off x="0" y="6024400"/>
            <a:ext cx="3562500" cy="83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8" name="Google Shape;238;p6">
            <a:extLst>
              <a:ext uri="{FF2B5EF4-FFF2-40B4-BE49-F238E27FC236}">
                <a16:creationId xmlns:a16="http://schemas.microsoft.com/office/drawing/2014/main" id="{1E3CAC02-6B83-1659-4E0D-9761A075C52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52725" y="6047725"/>
            <a:ext cx="3514500" cy="8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 b="1">
                <a:latin typeface="Georgia"/>
                <a:ea typeface="Georgia"/>
                <a:cs typeface="Georgia"/>
                <a:sym typeface="Georgia"/>
              </a:rPr>
              <a:t>Herbert Klein, CF 2020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Improving Emergency Services for Deaf People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19CC9-6FA8-64AF-89C2-B9464B02282F}"/>
              </a:ext>
            </a:extLst>
          </p:cNvPr>
          <p:cNvSpPr txBox="1"/>
          <p:nvPr/>
        </p:nvSpPr>
        <p:spPr>
          <a:xfrm>
            <a:off x="152400" y="6045200"/>
            <a:ext cx="2743200" cy="5924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275"/>
              </a:lnSpc>
            </a:pPr>
            <a:r>
              <a:rPr lang="en-US" sz="1200" b="1">
                <a:solidFill>
                  <a:srgbClr val="FFFFFF"/>
                </a:solidFill>
                <a:latin typeface="Georgia"/>
                <a:cs typeface="Segoe UI"/>
              </a:rPr>
              <a:t>Abdullah Geelah, CF 2018</a:t>
            </a:r>
            <a:r>
              <a:rPr lang="en-US" sz="1200">
                <a:solidFill>
                  <a:srgbClr val="FFFFFF"/>
                </a:solidFill>
                <a:latin typeface="Georgia"/>
                <a:cs typeface="Segoe UI"/>
              </a:rPr>
              <a:t>​</a:t>
            </a:r>
          </a:p>
          <a:p>
            <a:pPr>
              <a:lnSpc>
                <a:spcPts val="1275"/>
              </a:lnSpc>
            </a:pPr>
            <a:r>
              <a:rPr lang="en-US" sz="1200">
                <a:solidFill>
                  <a:srgbClr val="FFFFFF"/>
                </a:solidFill>
                <a:latin typeface="Georgia"/>
                <a:cs typeface="Segoe UI"/>
              </a:rPr>
              <a:t>The socio-spatial role of mosques in shaping a cohesive identity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26855-5F66-9BD4-BE54-CB595D3EBAA6}"/>
              </a:ext>
            </a:extLst>
          </p:cNvPr>
          <p:cNvSpPr txBox="1"/>
          <p:nvPr/>
        </p:nvSpPr>
        <p:spPr>
          <a:xfrm>
            <a:off x="3484880" y="5974080"/>
            <a:ext cx="261112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tx1"/>
                </a:solidFill>
                <a:latin typeface="Georgia"/>
                <a:cs typeface="Segoe UI"/>
              </a:rPr>
              <a:t>Kerry Cressey, CF 2020</a:t>
            </a:r>
            <a:r>
              <a:rPr lang="en-US" sz="1200">
                <a:solidFill>
                  <a:schemeClr val="tx1"/>
                </a:solidFill>
                <a:latin typeface="Georgia"/>
                <a:cs typeface="Segoe UI"/>
              </a:rPr>
              <a:t>​</a:t>
            </a:r>
          </a:p>
          <a:p>
            <a:r>
              <a:rPr lang="en-US" sz="1200">
                <a:solidFill>
                  <a:schemeClr val="tx1"/>
                </a:solidFill>
                <a:latin typeface="Georgia"/>
                <a:cs typeface="Segoe UI"/>
              </a:rPr>
              <a:t>Refugee language learning and integration through host communities</a:t>
            </a:r>
          </a:p>
        </p:txBody>
      </p:sp>
      <p:pic>
        <p:nvPicPr>
          <p:cNvPr id="2" name="Picture 2" descr="A red circle with white text and symbols&#10;&#10;AI-generated content may be incorrect.">
            <a:extLst>
              <a:ext uri="{FF2B5EF4-FFF2-40B4-BE49-F238E27FC236}">
                <a16:creationId xmlns:a16="http://schemas.microsoft.com/office/drawing/2014/main" id="{F0C6193A-F3EC-E59F-58A9-8126584CF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t="34296" r="73489" b="36855"/>
          <a:stretch>
            <a:fillRect/>
          </a:stretch>
        </p:blipFill>
        <p:spPr bwMode="auto">
          <a:xfrm>
            <a:off x="6086521" y="141561"/>
            <a:ext cx="779581" cy="69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DD13B27-23BF-2E0D-65F3-290166689F9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25022" r="25022"/>
          <a:stretch>
            <a:fillRect/>
          </a:stretch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4" name="Google Shape;192;p1">
            <a:extLst>
              <a:ext uri="{FF2B5EF4-FFF2-40B4-BE49-F238E27FC236}">
                <a16:creationId xmlns:a16="http://schemas.microsoft.com/office/drawing/2014/main" id="{E3BBDAFC-C1AE-6F38-C1FB-CB439684CE99}"/>
              </a:ext>
            </a:extLst>
          </p:cNvPr>
          <p:cNvSpPr txBox="1"/>
          <p:nvPr/>
        </p:nvSpPr>
        <p:spPr>
          <a:xfrm>
            <a:off x="1917362" y="5806714"/>
            <a:ext cx="3892796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Ceinwen Giles (CF 2013), Activate 2022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Designed and delivered a pilot programme targeting the psychological needs of young adults transitioning into mainstream adult cancer services</a:t>
            </a:r>
          </a:p>
        </p:txBody>
      </p:sp>
    </p:spTree>
    <p:extLst>
      <p:ext uri="{BB962C8B-B14F-4D97-AF65-F5344CB8AC3E}">
        <p14:creationId xmlns:p14="http://schemas.microsoft.com/office/powerpoint/2010/main" val="2996719283"/>
      </p:ext>
    </p:extLst>
  </p:cSld>
  <p:clrMapOvr>
    <a:masterClrMapping/>
  </p:clrMapOvr>
</p:sld>
</file>

<file path=ppt/theme/theme1.xml><?xml version="1.0" encoding="utf-8"?>
<a:theme xmlns:a="http://schemas.openxmlformats.org/drawingml/2006/main" name="TCF Theme">
  <a:themeElements>
    <a:clrScheme name="Churchill">
      <a:dk1>
        <a:srgbClr val="000000"/>
      </a:dk1>
      <a:lt1>
        <a:srgbClr val="FFFFFF"/>
      </a:lt1>
      <a:dk2>
        <a:srgbClr val="E30613"/>
      </a:dk2>
      <a:lt2>
        <a:srgbClr val="F3F1E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804c7c-3a20-43cc-bc32-f52bf6727fd4">
      <Terms xmlns="http://schemas.microsoft.com/office/infopath/2007/PartnerControls"/>
    </lcf76f155ced4ddcb4097134ff3c332f>
    <TaxCatchAll xmlns="cf2f66a4-dd9a-4d4e-b4d3-4b8a7ed183b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B6037721155D4BBD1E4135D02FF6F9" ma:contentTypeVersion="19" ma:contentTypeDescription="Create a new document." ma:contentTypeScope="" ma:versionID="b781570d89b84dbdd580dee3cf9a8cb9">
  <xsd:schema xmlns:xsd="http://www.w3.org/2001/XMLSchema" xmlns:xs="http://www.w3.org/2001/XMLSchema" xmlns:p="http://schemas.microsoft.com/office/2006/metadata/properties" xmlns:ns2="c8804c7c-3a20-43cc-bc32-f52bf6727fd4" xmlns:ns3="cf2f66a4-dd9a-4d4e-b4d3-4b8a7ed183b9" targetNamespace="http://schemas.microsoft.com/office/2006/metadata/properties" ma:root="true" ma:fieldsID="b48f3e39fe8b84b54bc109661f9bf4a7" ns2:_="" ns3:_="">
    <xsd:import namespace="c8804c7c-3a20-43cc-bc32-f52bf6727fd4"/>
    <xsd:import namespace="cf2f66a4-dd9a-4d4e-b4d3-4b8a7ed183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804c7c-3a20-43cc-bc32-f52bf6727f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c10a4dd-2fdb-481d-9549-a3fddd92d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2f66a4-dd9a-4d4e-b4d3-4b8a7ed183b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56d06fc-5d3e-4051-bc55-ac44340e79d2}" ma:internalName="TaxCatchAll" ma:showField="CatchAllData" ma:web="cf2f66a4-dd9a-4d4e-b4d3-4b8a7ed183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B70629-E66B-45BB-946C-41BBDC11F7AF}">
  <ds:schemaRefs>
    <ds:schemaRef ds:uri="c8804c7c-3a20-43cc-bc32-f52bf6727fd4"/>
    <ds:schemaRef ds:uri="cf2f66a4-dd9a-4d4e-b4d3-4b8a7ed183b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EA075F-B07C-4E5F-8224-6BE7F0A5ED36}">
  <ds:schemaRefs>
    <ds:schemaRef ds:uri="c8804c7c-3a20-43cc-bc32-f52bf6727fd4"/>
    <ds:schemaRef ds:uri="cf2f66a4-dd9a-4d4e-b4d3-4b8a7ed183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3A600C2-4716-42DC-87D2-15A5C7012E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1635</Words>
  <Application>Microsoft Office PowerPoint</Application>
  <PresentationFormat>Widescreen</PresentationFormat>
  <Paragraphs>237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Arial,Sans-Serif</vt:lpstr>
      <vt:lpstr>Calibri</vt:lpstr>
      <vt:lpstr>Courier New</vt:lpstr>
      <vt:lpstr>Georgia</vt:lpstr>
      <vt:lpstr>TCF Theme</vt:lpstr>
      <vt:lpstr>ACTIVATE  WEBINAR</vt:lpstr>
      <vt:lpstr>PowerPoint Presentation</vt:lpstr>
      <vt:lpstr>PowerPoint Presentation</vt:lpstr>
      <vt:lpstr>Activate Fund 2026</vt:lpstr>
      <vt:lpstr>Who can apply?</vt:lpstr>
      <vt:lpstr>PowerPoint Presentation</vt:lpstr>
      <vt:lpstr>What can you do with an Activate grant?</vt:lpstr>
      <vt:lpstr>Building capacity and infrastructure to do things differently </vt:lpstr>
      <vt:lpstr>Piloting projects to test if an idea for change really works</vt:lpstr>
      <vt:lpstr>Organising and mobilising with others to create change </vt:lpstr>
      <vt:lpstr>PowerPoint Presentation</vt:lpstr>
      <vt:lpstr>Good to know</vt:lpstr>
      <vt:lpstr>PowerPoint Presentation</vt:lpstr>
      <vt:lpstr>Key application questions</vt:lpstr>
      <vt:lpstr>PowerPoint Presentation</vt:lpstr>
      <vt:lpstr>Application timeline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Klair Noble-Clarke</dc:creator>
  <cp:lastModifiedBy>Cynthia Otote</cp:lastModifiedBy>
  <cp:revision>3</cp:revision>
  <dcterms:created xsi:type="dcterms:W3CDTF">2021-08-17T09:55:04Z</dcterms:created>
  <dcterms:modified xsi:type="dcterms:W3CDTF">2026-05-12T08:42:28Z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0x01010082B6037721155D4BBD1E4135D02FF6F9</vt:lpwstr>
  </property>
  <property fmtid="{D5CDD505-2E9C-101B-9397-08002B2CF9AE}" pid="3" name="MediaServiceImageTags">
    <vt:lpwstr/>
  </property>
  <property fmtid="{D5CDD505-2E9C-101B-9397-08002B2CF9AE}" pid="4" name="MSIP_Label_83ee261e-af63-430a-bb5c-92ba4cf0f2ac_Enabled">
    <vt:lpwstr>true</vt:lpwstr>
  </property>
  <property fmtid="{D5CDD505-2E9C-101B-9397-08002B2CF9AE}" pid="5" name="MSIP_Label_83ee261e-af63-430a-bb5c-92ba4cf0f2ac_SetDate">
    <vt:lpwstr>2025-07-23T12:07:17Z</vt:lpwstr>
  </property>
  <property fmtid="{D5CDD505-2E9C-101B-9397-08002B2CF9AE}" pid="6" name="MSIP_Label_83ee261e-af63-430a-bb5c-92ba4cf0f2ac_Method">
    <vt:lpwstr>Standard</vt:lpwstr>
  </property>
  <property fmtid="{D5CDD505-2E9C-101B-9397-08002B2CF9AE}" pid="7" name="MSIP_Label_83ee261e-af63-430a-bb5c-92ba4cf0f2ac_Name">
    <vt:lpwstr>Paragon Internal - Paragon Staff Only</vt:lpwstr>
  </property>
  <property fmtid="{D5CDD505-2E9C-101B-9397-08002B2CF9AE}" pid="8" name="MSIP_Label_83ee261e-af63-430a-bb5c-92ba4cf0f2ac_SiteId">
    <vt:lpwstr>c974eb11-756a-4fcd-ada2-0826b75a5c1c</vt:lpwstr>
  </property>
  <property fmtid="{D5CDD505-2E9C-101B-9397-08002B2CF9AE}" pid="9" name="MSIP_Label_83ee261e-af63-430a-bb5c-92ba4cf0f2ac_ActionId">
    <vt:lpwstr>2f6ffd52-971a-46ae-929d-ba88b1fc3a41</vt:lpwstr>
  </property>
  <property fmtid="{D5CDD505-2E9C-101B-9397-08002B2CF9AE}" pid="10" name="MSIP_Label_83ee261e-af63-430a-bb5c-92ba4cf0f2ac_ContentBits">
    <vt:lpwstr>0</vt:lpwstr>
  </property>
  <property fmtid="{D5CDD505-2E9C-101B-9397-08002B2CF9AE}" pid="11" name="MSIP_Label_83ee261e-af63-430a-bb5c-92ba4cf0f2ac_Tag">
    <vt:lpwstr>50, 3, 0, 1</vt:lpwstr>
  </property>
</Properties>
</file>