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F92B2B-8D33-4058-ABFD-EE823BF57796}" v="3" dt="2026-08-01T08:53:20.7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8985" autoAdjust="0"/>
  </p:normalViewPr>
  <p:slideViewPr>
    <p:cSldViewPr snapToGrid="0" snapToObjects="1">
      <p:cViewPr varScale="1">
        <p:scale>
          <a:sx n="56" d="100"/>
          <a:sy n="56" d="100"/>
        </p:scale>
        <p:origin x="67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303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960120"/>
            <a:ext cx="3200400" cy="466344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" name="Image 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4360" y="1432206"/>
            <a:ext cx="3017520" cy="37192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114800" y="1051560"/>
            <a:ext cx="7498080" cy="105156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5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School &amp; Beyond</a:t>
            </a:r>
            <a:endParaRPr lang="en-US" sz="5200" dirty="0"/>
          </a:p>
        </p:txBody>
      </p:sp>
      <p:sp>
        <p:nvSpPr>
          <p:cNvPr id="5" name="Text 2"/>
          <p:cNvSpPr/>
          <p:nvPr/>
        </p:nvSpPr>
        <p:spPr>
          <a:xfrm>
            <a:off x="4114800" y="2194560"/>
            <a:ext cx="74980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400" i="1" dirty="0">
                <a:solidFill>
                  <a:srgbClr val="FBD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Supporting Dyslexic &amp; Neurodivergent Girls' Next Moves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4114800" y="352044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Churchill Fellowship  —  findings &amp; recommendations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114800" y="4069080"/>
            <a:ext cx="7498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 Helen Ross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114800" y="4590288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BD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researcher, consultant &amp; specialist assessor  ·  literacy, SEND &amp; inclusion</a:t>
            </a:r>
            <a:endParaRPr lang="en-US" sz="1300" dirty="0"/>
          </a:p>
        </p:txBody>
      </p:sp>
      <p:pic>
        <p:nvPicPr>
          <p:cNvPr id="9" name="Image 1" descr="assets/churchill_wordmark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8440" y="5394960"/>
            <a:ext cx="1234440" cy="99669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A7A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Finding 03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441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29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Self-advocacy &amp; autonomy — the core thread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11094415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 algn="l">
              <a:lnSpc>
                <a:spcPct val="102000"/>
              </a:lnSpc>
              <a:spcAft>
                <a:spcPts val="13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than asking for help: understanding your own strengths, needs and rights — with the confidence and language to speak up.</a:t>
            </a:r>
            <a:endParaRPr lang="en-US" sz="1700" dirty="0"/>
          </a:p>
          <a:p>
            <a:pPr marL="228600" indent="-228600" algn="l">
              <a:lnSpc>
                <a:spcPct val="102000"/>
              </a:lnSpc>
              <a:spcAft>
                <a:spcPts val="13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Girls often mask difficulty, having been praised for being quiet, compliant and organised — so asking for help can feel exposing.</a:t>
            </a:r>
            <a:endParaRPr lang="en-US" sz="1700" dirty="0"/>
          </a:p>
          <a:p>
            <a:pPr marL="228600" indent="-228600" algn="l">
              <a:lnSpc>
                <a:spcPct val="102000"/>
              </a:lnSpc>
              <a:spcAft>
                <a:spcPts val="13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Autonomy is not managing alone. It's making an informed choice to use support, tools or adjustments.</a:t>
            </a:r>
            <a:endParaRPr lang="en-US" sz="1700" dirty="0"/>
          </a:p>
          <a:p>
            <a:pPr marL="228600" indent="-228600" algn="l">
              <a:lnSpc>
                <a:spcPct val="102000"/>
              </a:lnSpc>
              <a:spcAft>
                <a:spcPts val="13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Preparation must build agency rather than dependence — successful adulthood is interdependent, not unsupported.</a:t>
            </a:r>
            <a:endParaRPr lang="en-US" sz="1700" dirty="0"/>
          </a:p>
        </p:txBody>
      </p:sp>
      <p:pic>
        <p:nvPicPr>
          <p:cNvPr id="5" name="Image 0" descr="assets/churchill_bad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6144768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272784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965960"/>
            <a:ext cx="104241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has to start earlier than we think</a:t>
            </a:r>
            <a:endParaRPr lang="en-US" sz="4600" dirty="0"/>
          </a:p>
        </p:txBody>
      </p:sp>
      <p:sp>
        <p:nvSpPr>
          <p:cNvPr id="3" name="Text 1"/>
          <p:cNvSpPr/>
          <p:nvPr/>
        </p:nvSpPr>
        <p:spPr>
          <a:xfrm>
            <a:off x="548640" y="38862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i="1" dirty="0">
                <a:solidFill>
                  <a:srgbClr val="FBD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Preparation for adulthood cannot begin at 16 or 18.</a:t>
            </a:r>
            <a:endParaRPr lang="en-US" sz="2000" dirty="0"/>
          </a:p>
        </p:txBody>
      </p:sp>
      <p:pic>
        <p:nvPicPr>
          <p:cNvPr id="4" name="Image 0" descr="assets/churchill_badg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6144768"/>
            <a:ext cx="457200" cy="4572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272784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4B8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1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Building skills across the whole journey</a:t>
            </a:r>
            <a:endParaRPr lang="en-US" sz="3100" dirty="0"/>
          </a:p>
        </p:txBody>
      </p:sp>
      <p:sp>
        <p:nvSpPr>
          <p:cNvPr id="3" name="Shape 1"/>
          <p:cNvSpPr/>
          <p:nvPr/>
        </p:nvSpPr>
        <p:spPr>
          <a:xfrm>
            <a:off x="548640" y="1828800"/>
            <a:ext cx="2499284" cy="3200400"/>
          </a:xfrm>
          <a:prstGeom prst="rect">
            <a:avLst/>
          </a:prstGeom>
          <a:solidFill>
            <a:srgbClr val="FBE9E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1505674" y="2103120"/>
            <a:ext cx="585216" cy="585216"/>
          </a:xfrm>
          <a:prstGeom prst="ellipse">
            <a:avLst/>
          </a:prstGeom>
          <a:solidFill>
            <a:srgbClr val="E3061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1505674" y="2103120"/>
            <a:ext cx="585216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85800" y="2788920"/>
            <a:ext cx="222496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55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 years &amp; primary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31520" y="3520440"/>
            <a:ext cx="2133524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03000"/>
              </a:lnSpc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agency from the very beginning — choices, reflection and problem-solving.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3066212" y="3108960"/>
            <a:ext cx="32918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3413684" y="1828800"/>
            <a:ext cx="2499284" cy="3200400"/>
          </a:xfrm>
          <a:prstGeom prst="rect">
            <a:avLst/>
          </a:prstGeom>
          <a:solidFill>
            <a:srgbClr val="FBE9E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4370718" y="2103120"/>
            <a:ext cx="585216" cy="585216"/>
          </a:xfrm>
          <a:prstGeom prst="ellipse">
            <a:avLst/>
          </a:prstGeom>
          <a:solidFill>
            <a:srgbClr val="E3061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4370718" y="2103120"/>
            <a:ext cx="585216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550844" y="2788920"/>
            <a:ext cx="222496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55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Secondary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3596564" y="3520440"/>
            <a:ext cx="2133524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03000"/>
              </a:lnSpc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coping is too often mistaken for thriving, especially for girls who mask.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931256" y="3108960"/>
            <a:ext cx="32918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200" dirty="0"/>
          </a:p>
        </p:txBody>
      </p:sp>
      <p:sp>
        <p:nvSpPr>
          <p:cNvPr id="15" name="Shape 13"/>
          <p:cNvSpPr/>
          <p:nvPr/>
        </p:nvSpPr>
        <p:spPr>
          <a:xfrm>
            <a:off x="6278728" y="1828800"/>
            <a:ext cx="2499284" cy="3200400"/>
          </a:xfrm>
          <a:prstGeom prst="rect">
            <a:avLst/>
          </a:prstGeom>
          <a:solidFill>
            <a:srgbClr val="FBE9E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7235761" y="2103120"/>
            <a:ext cx="585216" cy="585216"/>
          </a:xfrm>
          <a:prstGeom prst="ellipse">
            <a:avLst/>
          </a:prstGeom>
          <a:solidFill>
            <a:srgbClr val="E3061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7235761" y="2103120"/>
            <a:ext cx="585216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415888" y="2788920"/>
            <a:ext cx="222496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55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 &amp; university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6461608" y="3520440"/>
            <a:ext cx="2133524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03000"/>
              </a:lnSpc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Navigating choice and change — not just new content, but new independence.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8796299" y="3108960"/>
            <a:ext cx="32918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200" dirty="0"/>
          </a:p>
        </p:txBody>
      </p:sp>
      <p:sp>
        <p:nvSpPr>
          <p:cNvPr id="21" name="Shape 19"/>
          <p:cNvSpPr/>
          <p:nvPr/>
        </p:nvSpPr>
        <p:spPr>
          <a:xfrm>
            <a:off x="9143771" y="1828800"/>
            <a:ext cx="2499284" cy="3200400"/>
          </a:xfrm>
          <a:prstGeom prst="rect">
            <a:avLst/>
          </a:prstGeom>
          <a:solidFill>
            <a:srgbClr val="FBE9E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100805" y="2103120"/>
            <a:ext cx="585216" cy="585216"/>
          </a:xfrm>
          <a:prstGeom prst="ellipse">
            <a:avLst/>
          </a:prstGeom>
          <a:solidFill>
            <a:srgbClr val="E3061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10100805" y="2103120"/>
            <a:ext cx="585216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9280931" y="2788920"/>
            <a:ext cx="222496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55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World of work</a:t>
            </a:r>
            <a:endParaRPr lang="en-US" sz="1550" dirty="0"/>
          </a:p>
        </p:txBody>
      </p:sp>
      <p:sp>
        <p:nvSpPr>
          <p:cNvPr id="25" name="Text 23"/>
          <p:cNvSpPr/>
          <p:nvPr/>
        </p:nvSpPr>
        <p:spPr>
          <a:xfrm>
            <a:off x="9326651" y="3520440"/>
            <a:ext cx="2133524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03000"/>
              </a:lnSpc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Skills that don't transfer automatically: self-advocacy, organisation, workplace norms.</a:t>
            </a:r>
            <a:endParaRPr lang="en-US" sz="1250" dirty="0"/>
          </a:p>
        </p:txBody>
      </p:sp>
      <p:pic>
        <p:nvPicPr>
          <p:cNvPr id="26" name="Image 0" descr="assets/churchill_bad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6144768"/>
            <a:ext cx="457200" cy="457200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548640" y="6272784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057400"/>
            <a:ext cx="11094415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needs to happen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548640" y="338328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i="1" dirty="0">
                <a:solidFill>
                  <a:srgbClr val="FBD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Organised by how fast change can happen — and who is responsible for it.</a:t>
            </a:r>
            <a:endParaRPr lang="en-US" sz="2000" dirty="0"/>
          </a:p>
        </p:txBody>
      </p:sp>
      <p:pic>
        <p:nvPicPr>
          <p:cNvPr id="4" name="Image 0" descr="assets/churchill_badg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2148840"/>
            <a:ext cx="1280160" cy="1280160"/>
          </a:xfrm>
          <a:prstGeom prst="rect">
            <a:avLst/>
          </a:prstGeom>
        </p:spPr>
      </p:pic>
      <p:pic>
        <p:nvPicPr>
          <p:cNvPr id="5" name="Image 1" descr="assets/churchill_badg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6144768"/>
            <a:ext cx="457200" cy="4572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48640" y="6272784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4B8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1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Shared responsibility, three horizons</a:t>
            </a:r>
            <a:endParaRPr lang="en-US" sz="3100" dirty="0"/>
          </a:p>
        </p:txBody>
      </p:sp>
      <p:sp>
        <p:nvSpPr>
          <p:cNvPr id="3" name="Shape 1"/>
          <p:cNvSpPr/>
          <p:nvPr/>
        </p:nvSpPr>
        <p:spPr>
          <a:xfrm>
            <a:off x="548640" y="1691640"/>
            <a:ext cx="3454298" cy="2834640"/>
          </a:xfrm>
          <a:prstGeom prst="rect">
            <a:avLst/>
          </a:prstGeom>
          <a:solidFill>
            <a:srgbClr val="E3061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822960" y="1984248"/>
            <a:ext cx="502920" cy="50292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198424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22960" y="2606040"/>
            <a:ext cx="290565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LONG-TERM &amp; STRUCTURAL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22960" y="3246120"/>
            <a:ext cx="2905658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BD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Government, policymakers, funders &amp; employers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3904488"/>
            <a:ext cx="2905658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FBD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Reform, funding and national entitlements.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368698" y="1691640"/>
            <a:ext cx="3454298" cy="2834640"/>
          </a:xfrm>
          <a:prstGeom prst="rect">
            <a:avLst/>
          </a:prstGeom>
          <a:solidFill>
            <a:srgbClr val="FBE9E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4643018" y="1984248"/>
            <a:ext cx="502920" cy="502920"/>
          </a:xfrm>
          <a:prstGeom prst="ellipse">
            <a:avLst/>
          </a:prstGeom>
          <a:solidFill>
            <a:srgbClr val="E3061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4643018" y="198424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643018" y="2606040"/>
            <a:ext cx="290565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 &amp; SHORT-TERM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643018" y="3246120"/>
            <a:ext cx="2905658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Schools, colleges, universities &amp; workplaces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643018" y="3904488"/>
            <a:ext cx="2905658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Practice, programmes and staff development.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188757" y="1691640"/>
            <a:ext cx="3454298" cy="2834640"/>
          </a:xfrm>
          <a:prstGeom prst="rect">
            <a:avLst/>
          </a:prstGeom>
          <a:solidFill>
            <a:srgbClr val="FBE9E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8463077" y="1984248"/>
            <a:ext cx="502920" cy="502920"/>
          </a:xfrm>
          <a:prstGeom prst="ellipse">
            <a:avLst/>
          </a:prstGeom>
          <a:solidFill>
            <a:srgbClr val="E3061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8463077" y="198424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463077" y="2606040"/>
            <a:ext cx="290565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&amp; NOW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463077" y="3246120"/>
            <a:ext cx="2905658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Everyone — today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463077" y="3904488"/>
            <a:ext cx="2905658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steps, often at little or no cost.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48006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Young people should build self-advocacy — but the systems around them must be willing to listen and respond.</a:t>
            </a:r>
            <a:endParaRPr lang="en-US" sz="1600" dirty="0"/>
          </a:p>
        </p:txBody>
      </p:sp>
      <p:pic>
        <p:nvPicPr>
          <p:cNvPr id="22" name="Image 0" descr="assets/churchill_bad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6144768"/>
            <a:ext cx="457200" cy="457200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548640" y="6272784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A7A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 1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441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1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Long-term &amp; structural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E30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Government, funders &amp; employers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1920240"/>
            <a:ext cx="11094415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 algn="l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 how schools are judged — beyond exams and university destinations to wellbeing and individual progress.</a:t>
            </a:r>
            <a:endParaRPr lang="en-US" sz="1650" dirty="0"/>
          </a:p>
          <a:p>
            <a:pPr marL="228600" indent="-228600" algn="l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 parity of ‘esteem’ for academic, vocational and applied pathways.</a:t>
            </a:r>
            <a:endParaRPr lang="en-US" sz="1650" dirty="0"/>
          </a:p>
          <a:p>
            <a:pPr marL="228600" indent="-228600" algn="l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 national entitlement to early, personalised transition planning for </a:t>
            </a:r>
            <a:r>
              <a:rPr lang="en-US" sz="165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young people with SEND.</a:t>
            </a:r>
            <a:endParaRPr lang="en-US" sz="1650" dirty="0"/>
          </a:p>
          <a:p>
            <a:pPr marL="228600" indent="-228600" algn="l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 screening sensitive to masking, plus faster diagnosis and a more responsive Access to Work.</a:t>
            </a:r>
            <a:endParaRPr lang="en-US" sz="1650" dirty="0"/>
          </a:p>
          <a:p>
            <a:pPr marL="228600" indent="-228600" algn="l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Strengthen teacher and employer training — and co-produce services with neurodivergent young women.</a:t>
            </a:r>
            <a:endParaRPr lang="en-US" sz="1650" dirty="0"/>
          </a:p>
        </p:txBody>
      </p:sp>
      <p:pic>
        <p:nvPicPr>
          <p:cNvPr id="6" name="Image 0" descr="assets/churchill_bad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6144768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48640" y="6272784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A7A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 2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441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29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 &amp; short-term — practice &amp; training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E30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Schools, colleges, universities &amp; workplaces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1920240"/>
            <a:ext cx="11094415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 algn="l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transition and skills programmes: communication, self-advocacy, organisation, teamwork.</a:t>
            </a:r>
            <a:endParaRPr lang="en-US" sz="1650" dirty="0"/>
          </a:p>
          <a:p>
            <a:pPr marL="228600" indent="-228600" algn="l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Flexible teaching and assessment; applied and vocational routes alongside academic ones.</a:t>
            </a:r>
            <a:endParaRPr lang="en-US" sz="1650" dirty="0"/>
          </a:p>
          <a:p>
            <a:pPr marL="228600" indent="-228600" algn="l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High-quality resources free at the point of use — not dependent on income or a diagnosis.</a:t>
            </a:r>
            <a:endParaRPr lang="en-US" sz="1650" dirty="0"/>
          </a:p>
          <a:p>
            <a:pPr marL="228600" indent="-228600" algn="l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named transition lead, and portable, student-led support profiles that belong to the learner.</a:t>
            </a:r>
            <a:endParaRPr lang="en-US" sz="1650" dirty="0"/>
          </a:p>
          <a:p>
            <a:pPr marL="228600" indent="-228600" algn="l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Stronger partnerships between education providers and employers.</a:t>
            </a:r>
            <a:endParaRPr lang="en-US" sz="1650" dirty="0"/>
          </a:p>
        </p:txBody>
      </p:sp>
      <p:pic>
        <p:nvPicPr>
          <p:cNvPr id="6" name="Image 0" descr="assets/churchill_bad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6144768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48640" y="6272784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A7A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 3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441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1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&amp; now — start today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E30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Everyone, often at little or no cost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1920240"/>
            <a:ext cx="73152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 algn="l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 referrals and clear signposting — an introduction, not another webpage.</a:t>
            </a:r>
            <a:endParaRPr lang="en-US" sz="1650" dirty="0"/>
          </a:p>
          <a:p>
            <a:pPr marL="228600" indent="-228600" algn="l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ready menu of quick adjustments; quiet spaces to step away, regulate and return.</a:t>
            </a:r>
            <a:endParaRPr lang="en-US" sz="1650" dirty="0"/>
          </a:p>
          <a:p>
            <a:pPr marL="228600" indent="-228600" algn="l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One-page, person-led profiles so no one has to keep re-explaining themselves.</a:t>
            </a:r>
            <a:endParaRPr lang="en-US" sz="1650" dirty="0"/>
          </a:p>
          <a:p>
            <a:pPr marL="228600" indent="-228600" algn="l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expectations explicit, and recognise a broader range of achievement.</a:t>
            </a:r>
            <a:endParaRPr lang="en-US" sz="1650" dirty="0"/>
          </a:p>
        </p:txBody>
      </p:sp>
      <p:sp>
        <p:nvSpPr>
          <p:cNvPr id="6" name="Shape 4"/>
          <p:cNvSpPr/>
          <p:nvPr/>
        </p:nvSpPr>
        <p:spPr>
          <a:xfrm>
            <a:off x="8229600" y="1920240"/>
            <a:ext cx="3383280" cy="2651760"/>
          </a:xfrm>
          <a:prstGeom prst="rect">
            <a:avLst/>
          </a:prstGeom>
          <a:solidFill>
            <a:srgbClr val="E3061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412480" y="1920240"/>
            <a:ext cx="301752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“Ask before assuming.”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8412480" y="3977640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i="1" dirty="0">
                <a:solidFill>
                  <a:srgbClr val="FBD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simplest way to protect dignity, autonomy and participation.</a:t>
            </a:r>
            <a:endParaRPr lang="en-US" sz="1250" dirty="0"/>
          </a:p>
        </p:txBody>
      </p:sp>
      <p:pic>
        <p:nvPicPr>
          <p:cNvPr id="9" name="Image 0" descr="assets/churchill_bad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6144768"/>
            <a:ext cx="457200" cy="4572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48640" y="6272784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31520"/>
            <a:ext cx="110944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Their best selves</a:t>
            </a:r>
            <a:endParaRPr lang="en-US" sz="4600" dirty="0"/>
          </a:p>
        </p:txBody>
      </p:sp>
      <p:sp>
        <p:nvSpPr>
          <p:cNvPr id="3" name="Text 1"/>
          <p:cNvSpPr/>
          <p:nvPr/>
        </p:nvSpPr>
        <p:spPr>
          <a:xfrm>
            <a:off x="548640" y="17830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200" i="1" dirty="0">
                <a:solidFill>
                  <a:srgbClr val="FBD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“We need to build things better for our girls, so they can be their best selves.”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2788920"/>
            <a:ext cx="1060704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Free, at-point-of-use resources for girls and young women are on the way — and the analysis continues to grow over the coming years.  </a:t>
            </a: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thanks to the Churchill Fellowship, and to everyone who shared their experiences.</a:t>
            </a:r>
            <a:endParaRPr lang="en-US" sz="1550" dirty="0"/>
          </a:p>
        </p:txBody>
      </p:sp>
      <p:pic>
        <p:nvPicPr>
          <p:cNvPr id="5" name="Image 0" descr="assets/ci_phon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343400"/>
            <a:ext cx="310896" cy="31089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69264" y="4288536"/>
            <a:ext cx="17602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+44 7541 557827</a:t>
            </a:r>
            <a:endParaRPr lang="en-US" sz="1400" dirty="0"/>
          </a:p>
        </p:txBody>
      </p:sp>
      <p:pic>
        <p:nvPicPr>
          <p:cNvPr id="7" name="Image 1" descr="assets/ci_email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2404" y="4343400"/>
            <a:ext cx="310896" cy="31089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653028" y="4288536"/>
            <a:ext cx="260146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helen@helensplace.co.uk</a:t>
            </a:r>
            <a:endParaRPr lang="en-US" sz="1400" dirty="0"/>
          </a:p>
        </p:txBody>
      </p:sp>
      <p:pic>
        <p:nvPicPr>
          <p:cNvPr id="9" name="Image 2" descr="assets/ci_web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7416" y="4343400"/>
            <a:ext cx="310896" cy="31089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178040" y="4288536"/>
            <a:ext cx="396849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churchillfellowship.org / helen-ross</a:t>
            </a:r>
            <a:endParaRPr lang="en-US" sz="1400" dirty="0"/>
          </a:p>
        </p:txBody>
      </p:sp>
      <p:sp>
        <p:nvSpPr>
          <p:cNvPr id="11" name="Text 6"/>
          <p:cNvSpPr/>
          <p:nvPr/>
        </p:nvSpPr>
        <p:spPr>
          <a:xfrm>
            <a:off x="548640" y="498348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BD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 Helen Ross  ·  independent researcher, consultant &amp; specialist assessor</a:t>
            </a:r>
            <a:endParaRPr lang="en-US" sz="1300" dirty="0"/>
          </a:p>
        </p:txBody>
      </p:sp>
      <p:pic>
        <p:nvPicPr>
          <p:cNvPr id="12" name="Image 3" descr="assets/churchill_wordmark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8440" y="5257800"/>
            <a:ext cx="1234440" cy="996696"/>
          </a:xfrm>
          <a:prstGeom prst="rect">
            <a:avLst/>
          </a:prstGeom>
        </p:spPr>
      </p:pic>
      <p:pic>
        <p:nvPicPr>
          <p:cNvPr id="13" name="Image 4" descr="assets/churchill_badge_whit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4040" y="5440680"/>
            <a:ext cx="731520" cy="7315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1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matters to me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548640" y="1508760"/>
            <a:ext cx="704088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 algn="l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was identified as dyslexic at 17 — I could read the words on the page but had no idea what I'd just read.</a:t>
            </a:r>
            <a:endParaRPr lang="en-US" sz="1650" dirty="0"/>
          </a:p>
          <a:p>
            <a:pPr marL="228600" indent="-228600" algn="l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ADHD came much later, in 2024, after a lifetime of a “goldfish brain” and very big feelings.</a:t>
            </a:r>
            <a:endParaRPr lang="en-US" sz="1650" dirty="0"/>
          </a:p>
          <a:p>
            <a:pPr marL="228600" indent="-228600" algn="l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explained so much. But they arrived late, and only after real distress along the way.</a:t>
            </a:r>
            <a:endParaRPr lang="en-US" sz="1650" dirty="0"/>
          </a:p>
        </p:txBody>
      </p:sp>
      <p:sp>
        <p:nvSpPr>
          <p:cNvPr id="4" name="Shape 2"/>
          <p:cNvSpPr/>
          <p:nvPr/>
        </p:nvSpPr>
        <p:spPr>
          <a:xfrm>
            <a:off x="548640" y="3977640"/>
            <a:ext cx="7040880" cy="1417320"/>
          </a:xfrm>
          <a:prstGeom prst="rect">
            <a:avLst/>
          </a:prstGeom>
          <a:solidFill>
            <a:srgbClr val="FBE9E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4114800"/>
            <a:ext cx="649224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800" b="1" i="1" dirty="0">
                <a:solidFill>
                  <a:srgbClr val="E30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 felt really stupid at school. </a:t>
            </a:r>
            <a:r>
              <a:rPr lang="en-US" sz="1800" i="1" dirty="0">
                <a:solidFill>
                  <a:srgbClr val="E30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do not want other people to have that same experience.”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8759952" y="1463040"/>
            <a:ext cx="2880360" cy="4160520"/>
          </a:xfrm>
          <a:prstGeom prst="rect">
            <a:avLst/>
          </a:prstGeom>
          <a:solidFill>
            <a:srgbClr val="FBE9E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7" name="Image 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120" y="1901846"/>
            <a:ext cx="2478024" cy="305430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759952" y="5285232"/>
            <a:ext cx="28803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 Helen Ross</a:t>
            </a:r>
            <a:endParaRPr lang="en-US" sz="1200" dirty="0"/>
          </a:p>
        </p:txBody>
      </p:sp>
      <p:pic>
        <p:nvPicPr>
          <p:cNvPr id="9" name="Image 1" descr="assets/churchill_bad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5720" y="6144768"/>
            <a:ext cx="457200" cy="4572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48640" y="6272784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9441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Girls are the ‘so-what’ factor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48640" y="1737360"/>
            <a:ext cx="3429000" cy="2468880"/>
          </a:xfrm>
          <a:prstGeom prst="rect">
            <a:avLst/>
          </a:prstGeom>
          <a:solidFill>
            <a:srgbClr val="B1051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48640" y="1993392"/>
            <a:ext cx="3429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80%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804672" y="3108960"/>
            <a:ext cx="2916936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03000"/>
              </a:lnSpc>
              <a:buNone/>
            </a:pPr>
            <a:r>
              <a:rPr lang="en-US" sz="1450" dirty="0">
                <a:solidFill>
                  <a:srgbClr val="FBD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dyslexic people leave school with no formal diagnosis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4381348" y="1737360"/>
            <a:ext cx="3429000" cy="2468880"/>
          </a:xfrm>
          <a:prstGeom prst="rect">
            <a:avLst/>
          </a:prstGeom>
          <a:solidFill>
            <a:srgbClr val="B1051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4381348" y="1993392"/>
            <a:ext cx="3429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63%</a:t>
            </a:r>
            <a:endParaRPr lang="en-US" sz="6000" dirty="0"/>
          </a:p>
        </p:txBody>
      </p:sp>
      <p:sp>
        <p:nvSpPr>
          <p:cNvPr id="8" name="Text 6"/>
          <p:cNvSpPr/>
          <p:nvPr/>
        </p:nvSpPr>
        <p:spPr>
          <a:xfrm>
            <a:off x="4637380" y="3108960"/>
            <a:ext cx="2916936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03000"/>
              </a:lnSpc>
              <a:buNone/>
            </a:pPr>
            <a:r>
              <a:rPr lang="en-US" sz="1450" dirty="0">
                <a:solidFill>
                  <a:srgbClr val="FBD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 in autism diagnoses across the UK between 2023 and 2026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8214055" y="1737360"/>
            <a:ext cx="3429000" cy="2468880"/>
          </a:xfrm>
          <a:prstGeom prst="rect">
            <a:avLst/>
          </a:prstGeom>
          <a:solidFill>
            <a:srgbClr val="B1051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8214055" y="1993392"/>
            <a:ext cx="3429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14.9%</a:t>
            </a:r>
            <a:endParaRPr lang="en-US" sz="6000" dirty="0"/>
          </a:p>
        </p:txBody>
      </p:sp>
      <p:sp>
        <p:nvSpPr>
          <p:cNvPr id="11" name="Text 9"/>
          <p:cNvSpPr/>
          <p:nvPr/>
        </p:nvSpPr>
        <p:spPr>
          <a:xfrm>
            <a:off x="8470087" y="3108960"/>
            <a:ext cx="2916936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03000"/>
              </a:lnSpc>
              <a:buNone/>
            </a:pPr>
            <a:r>
              <a:rPr lang="en-US" sz="1450" dirty="0">
                <a:solidFill>
                  <a:srgbClr val="FBD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women screen positive for ADHD — vs 12.4% of men (self-ID)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548640" y="4617720"/>
            <a:ext cx="1109441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8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the right support, too many girls become a shell of who they could be. This project is about building things better — so they can be their best selves.</a:t>
            </a:r>
            <a:endParaRPr lang="en-US" sz="1800" dirty="0"/>
          </a:p>
        </p:txBody>
      </p:sp>
      <p:pic>
        <p:nvPicPr>
          <p:cNvPr id="13" name="Image 0" descr="assets/churchill_badg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6144768"/>
            <a:ext cx="457200" cy="4572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548640" y="6272784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4B8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1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 set out to explore</a:t>
            </a:r>
            <a:endParaRPr lang="en-US" sz="3100" dirty="0"/>
          </a:p>
        </p:txBody>
      </p:sp>
      <p:sp>
        <p:nvSpPr>
          <p:cNvPr id="3" name="Shape 1"/>
          <p:cNvSpPr/>
          <p:nvPr/>
        </p:nvSpPr>
        <p:spPr>
          <a:xfrm>
            <a:off x="548640" y="1600200"/>
            <a:ext cx="566928" cy="566928"/>
          </a:xfrm>
          <a:prstGeom prst="ellipse">
            <a:avLst/>
          </a:prstGeom>
          <a:solidFill>
            <a:srgbClr val="E3061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1417320" y="1554480"/>
            <a:ext cx="1008857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skills do neurodivergent young people need as they move beyond school?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548640" y="2651760"/>
            <a:ext cx="566928" cy="566928"/>
          </a:xfrm>
          <a:prstGeom prst="ellipse">
            <a:avLst/>
          </a:prstGeom>
          <a:solidFill>
            <a:srgbClr val="E3061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548640" y="265176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417320" y="2606040"/>
            <a:ext cx="1008857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pathways exist after compulsory schooling — and how do they actually work?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548640" y="3703320"/>
            <a:ext cx="566928" cy="566928"/>
          </a:xfrm>
          <a:prstGeom prst="ellipse">
            <a:avLst/>
          </a:prstGeom>
          <a:solidFill>
            <a:srgbClr val="E3061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548640" y="370332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417320" y="3657600"/>
            <a:ext cx="1008857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programmes are in place to support neurodivergent learners after school?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548640" y="4754880"/>
            <a:ext cx="566928" cy="566928"/>
          </a:xfrm>
          <a:prstGeom prst="ellipse">
            <a:avLst/>
          </a:prstGeom>
          <a:solidFill>
            <a:srgbClr val="E3061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548640" y="475488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417320" y="4709160"/>
            <a:ext cx="1008857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How, and when, should we start building these skills?</a:t>
            </a:r>
            <a:endParaRPr lang="en-US" sz="1800" dirty="0"/>
          </a:p>
        </p:txBody>
      </p:sp>
      <p:pic>
        <p:nvPicPr>
          <p:cNvPr id="15" name="Image 0" descr="assets/churchill_bad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6144768"/>
            <a:ext cx="457200" cy="457200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548640" y="6272784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1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 went — and why</a:t>
            </a:r>
            <a:endParaRPr lang="en-US" sz="3100" dirty="0"/>
          </a:p>
        </p:txBody>
      </p:sp>
      <p:sp>
        <p:nvSpPr>
          <p:cNvPr id="3" name="Shape 1"/>
          <p:cNvSpPr/>
          <p:nvPr/>
        </p:nvSpPr>
        <p:spPr>
          <a:xfrm>
            <a:off x="548640" y="1554480"/>
            <a:ext cx="5318608" cy="1965960"/>
          </a:xfrm>
          <a:prstGeom prst="rect">
            <a:avLst/>
          </a:prstGeom>
          <a:solidFill>
            <a:srgbClr val="FBE9E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822960" y="1755648"/>
            <a:ext cx="47699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Melbourne / Victoria · AUS</a:t>
            </a:r>
            <a:endParaRPr lang="en-US" sz="1650" dirty="0"/>
          </a:p>
        </p:txBody>
      </p:sp>
      <p:sp>
        <p:nvSpPr>
          <p:cNvPr id="5" name="Text 3"/>
          <p:cNvSpPr/>
          <p:nvPr/>
        </p:nvSpPr>
        <p:spPr>
          <a:xfrm>
            <a:off x="822960" y="2267712"/>
            <a:ext cx="476996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deliberately flexible system: vocational and applied learning built into the Victorian Certificate of Education, valued on a par with academic routes.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324448" y="1554480"/>
            <a:ext cx="5318608" cy="1965960"/>
          </a:xfrm>
          <a:prstGeom prst="rect">
            <a:avLst/>
          </a:prstGeom>
          <a:solidFill>
            <a:srgbClr val="FBE9E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6598768" y="1755648"/>
            <a:ext cx="47699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Tasmania · AUS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6598768" y="2267712"/>
            <a:ext cx="476996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hub of collaboration — University of Tasmania, Square Pegs and the Code Read Dyslexia Network working across policy, practice and community.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48640" y="3840480"/>
            <a:ext cx="5318608" cy="1965960"/>
          </a:xfrm>
          <a:prstGeom prst="rect">
            <a:avLst/>
          </a:prstGeom>
          <a:solidFill>
            <a:srgbClr val="FBE9E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822960" y="4041648"/>
            <a:ext cx="47699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 Antonio, TX · USA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822960" y="4553712"/>
            <a:ext cx="476996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Programmes building communication and independence for young people with complex needs, including the Morris Center.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324448" y="3840480"/>
            <a:ext cx="5318608" cy="1965960"/>
          </a:xfrm>
          <a:prstGeom prst="rect">
            <a:avLst/>
          </a:prstGeom>
          <a:solidFill>
            <a:srgbClr val="FBE9E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6598768" y="4041648"/>
            <a:ext cx="47699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Jacksonville Beach, FL · USA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6598768" y="4553712"/>
            <a:ext cx="476996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Applied, student-led settings such as Acton Academy, where young people practise agency and decision-making every day.</a:t>
            </a:r>
            <a:endParaRPr lang="en-US" sz="1350" dirty="0"/>
          </a:p>
        </p:txBody>
      </p:sp>
      <p:pic>
        <p:nvPicPr>
          <p:cNvPr id="15" name="Image 0" descr="assets/churchill_bad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6144768"/>
            <a:ext cx="457200" cy="457200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548640" y="6272784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1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 worked</a:t>
            </a:r>
            <a:endParaRPr lang="en-US" sz="3100" dirty="0"/>
          </a:p>
        </p:txBody>
      </p:sp>
      <p:sp>
        <p:nvSpPr>
          <p:cNvPr id="3" name="Shape 1"/>
          <p:cNvSpPr/>
          <p:nvPr/>
        </p:nvSpPr>
        <p:spPr>
          <a:xfrm>
            <a:off x="548640" y="1737360"/>
            <a:ext cx="548640" cy="548640"/>
          </a:xfrm>
          <a:prstGeom prst="ellipse">
            <a:avLst/>
          </a:prstGeom>
          <a:solidFill>
            <a:srgbClr val="E3061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1417320" y="1645920"/>
            <a:ext cx="1008857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building, not data ‘gathering’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417320" y="2066544"/>
            <a:ext cx="10088575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qualitative, social-science approach — observations, interviews and conversations that centre people's own experiences.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3035808"/>
            <a:ext cx="548640" cy="548640"/>
          </a:xfrm>
          <a:prstGeom prst="ellipse">
            <a:avLst/>
          </a:prstGeom>
          <a:solidFill>
            <a:srgbClr val="E3061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548640" y="303580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417320" y="2944368"/>
            <a:ext cx="1008857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settings, real practice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417320" y="3364992"/>
            <a:ext cx="10088575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Schools, colleges and workplaces including Acton Academy, the Morris Center, TAFE, and various Tasmanian organisations.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4334256"/>
            <a:ext cx="548640" cy="548640"/>
          </a:xfrm>
          <a:prstGeom prst="ellipse">
            <a:avLst/>
          </a:prstGeom>
          <a:solidFill>
            <a:srgbClr val="E3061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548640" y="433425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417320" y="4242816"/>
            <a:ext cx="1008857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Ethics first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417320" y="4663440"/>
            <a:ext cx="10088575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contribution opt-in, voluntary and confidential, with a clear right to withdraw.</a:t>
            </a:r>
            <a:endParaRPr lang="en-US" sz="1500" dirty="0"/>
          </a:p>
        </p:txBody>
      </p:sp>
      <p:pic>
        <p:nvPicPr>
          <p:cNvPr id="15" name="Image 0" descr="assets/churchill_bad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6144768"/>
            <a:ext cx="457200" cy="457200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548640" y="6272784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103120"/>
            <a:ext cx="11094415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6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 found</a:t>
            </a:r>
            <a:endParaRPr lang="en-US" sz="6000" dirty="0"/>
          </a:p>
        </p:txBody>
      </p:sp>
      <p:sp>
        <p:nvSpPr>
          <p:cNvPr id="3" name="Text 1"/>
          <p:cNvSpPr/>
          <p:nvPr/>
        </p:nvSpPr>
        <p:spPr>
          <a:xfrm>
            <a:off x="548640" y="3429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i="1" dirty="0">
                <a:solidFill>
                  <a:srgbClr val="FBDD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threads ran through every setting I visited.</a:t>
            </a:r>
            <a:endParaRPr lang="en-US" sz="2000" dirty="0"/>
          </a:p>
        </p:txBody>
      </p:sp>
      <p:pic>
        <p:nvPicPr>
          <p:cNvPr id="4" name="Image 0" descr="assets/churchill_badg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2194560"/>
            <a:ext cx="1280160" cy="1280160"/>
          </a:xfrm>
          <a:prstGeom prst="rect">
            <a:avLst/>
          </a:prstGeom>
        </p:spPr>
      </p:pic>
      <p:pic>
        <p:nvPicPr>
          <p:cNvPr id="5" name="Image 1" descr="assets/churchill_badg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6144768"/>
            <a:ext cx="457200" cy="4572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48640" y="6272784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4B8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A7A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Finding 01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441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1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Success is not a single destination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694944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 algn="l">
              <a:lnSpc>
                <a:spcPct val="102000"/>
              </a:lnSpc>
              <a:spcAft>
                <a:spcPts val="11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Qualifications, employment and university still matter — but they are routes towards a good life, not ends in themselves.</a:t>
            </a:r>
            <a:endParaRPr lang="en-US" sz="1600" dirty="0"/>
          </a:p>
          <a:p>
            <a:pPr marL="228600" indent="-228600" algn="l">
              <a:lnSpc>
                <a:spcPct val="102000"/>
              </a:lnSpc>
              <a:spcAft>
                <a:spcPts val="11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“Many pathways to success”: vocational and applied routes are not lesser choices.</a:t>
            </a:r>
            <a:endParaRPr lang="en-US" sz="1600" dirty="0"/>
          </a:p>
          <a:p>
            <a:pPr marL="228600" indent="-228600" algn="l">
              <a:lnSpc>
                <a:spcPct val="102000"/>
              </a:lnSpc>
              <a:spcAft>
                <a:spcPts val="11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is better understood as meaningful progress from a young person's own starting point.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7818120" y="1783080"/>
            <a:ext cx="3794760" cy="3383280"/>
          </a:xfrm>
          <a:prstGeom prst="rect">
            <a:avLst/>
          </a:prstGeom>
          <a:solidFill>
            <a:srgbClr val="FBE9E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8092440" y="2011680"/>
            <a:ext cx="32461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Florida, a student arrived unable to speak. I noted (field notes): 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092440" y="2788920"/>
            <a:ext cx="324612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6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“His communication has opened up as a result of the programme.”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092440" y="4114800"/>
            <a:ext cx="32461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3D3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profound achievement — and one that would be invisible in most conventional measures of success.</a:t>
            </a:r>
            <a:endParaRPr lang="en-US" sz="1300" dirty="0"/>
          </a:p>
        </p:txBody>
      </p:sp>
      <p:pic>
        <p:nvPicPr>
          <p:cNvPr id="9" name="Image 0" descr="assets/churchill_bad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6144768"/>
            <a:ext cx="457200" cy="4572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48640" y="6272784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A7A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Finding 02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441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28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disconnect: what we measure vs what matters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318608" cy="3063240"/>
          </a:xfrm>
          <a:prstGeom prst="rect">
            <a:avLst/>
          </a:prstGeom>
          <a:solidFill>
            <a:srgbClr val="FBE9E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1984248"/>
            <a:ext cx="47699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education measures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22960" y="2560320"/>
            <a:ext cx="4769968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 algn="l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 results &amp; attainment</a:t>
            </a:r>
            <a:endParaRPr lang="en-US" sz="1550" dirty="0"/>
          </a:p>
          <a:p>
            <a:pPr marL="228600" indent="-228600" algn="l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 progression</a:t>
            </a:r>
            <a:endParaRPr lang="en-US" sz="1550" dirty="0"/>
          </a:p>
          <a:p>
            <a:pPr marL="228600" indent="-228600" algn="l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Destinations data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6324448" y="1783080"/>
            <a:ext cx="5318608" cy="3063240"/>
          </a:xfrm>
          <a:prstGeom prst="rect">
            <a:avLst/>
          </a:prstGeom>
          <a:solidFill>
            <a:srgbClr val="FBE9E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6598768" y="1984248"/>
            <a:ext cx="47699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30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young people &amp; employers value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598768" y="2560320"/>
            <a:ext cx="4769968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 algn="l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 &amp; collaboration</a:t>
            </a:r>
            <a:endParaRPr lang="en-US" sz="1550" dirty="0"/>
          </a:p>
          <a:p>
            <a:pPr marL="228600" indent="-228600" algn="l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Problem-solving &amp; initiative</a:t>
            </a:r>
            <a:endParaRPr lang="en-US" sz="1550" dirty="0"/>
          </a:p>
          <a:p>
            <a:pPr marL="228600" indent="-228600" algn="l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Self-management &amp; flexibility</a:t>
            </a:r>
            <a:endParaRPr lang="en-US" sz="1550" dirty="0"/>
          </a:p>
          <a:p>
            <a:pPr marL="228600" indent="-228600" algn="l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Knowing when to ask for help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548640" y="507492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skills aren't separate from academic learning — they are how young people access and apply it.</a:t>
            </a:r>
            <a:endParaRPr lang="en-US" sz="1600" dirty="0"/>
          </a:p>
        </p:txBody>
      </p:sp>
      <p:pic>
        <p:nvPicPr>
          <p:cNvPr id="11" name="Image 0" descr="assets/churchill_bad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6144768"/>
            <a:ext cx="457200" cy="45720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548640" y="6272784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1302</Words>
  <Application>Microsoft Office PowerPoint</Application>
  <PresentationFormat>Widescreen</PresentationFormat>
  <Paragraphs>175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Maram Tabidi</cp:lastModifiedBy>
  <cp:revision>2</cp:revision>
  <dcterms:created xsi:type="dcterms:W3CDTF">2026-07-31T13:18:58Z</dcterms:created>
  <dcterms:modified xsi:type="dcterms:W3CDTF">2026-08-11T10:24:31Z</dcterms:modified>
</cp:coreProperties>
</file>